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61"/>
  </p:notesMasterIdLst>
  <p:handoutMasterIdLst>
    <p:handoutMasterId r:id="rId62"/>
  </p:handoutMasterIdLst>
  <p:sldIdLst>
    <p:sldId id="256" r:id="rId2"/>
    <p:sldId id="258" r:id="rId3"/>
    <p:sldId id="263" r:id="rId4"/>
    <p:sldId id="264" r:id="rId5"/>
    <p:sldId id="333" r:id="rId6"/>
    <p:sldId id="286" r:id="rId7"/>
    <p:sldId id="285" r:id="rId8"/>
    <p:sldId id="287" r:id="rId9"/>
    <p:sldId id="259" r:id="rId10"/>
    <p:sldId id="280" r:id="rId11"/>
    <p:sldId id="334" r:id="rId12"/>
    <p:sldId id="277" r:id="rId13"/>
    <p:sldId id="332" r:id="rId14"/>
    <p:sldId id="290" r:id="rId15"/>
    <p:sldId id="292" r:id="rId16"/>
    <p:sldId id="271" r:id="rId17"/>
    <p:sldId id="278" r:id="rId18"/>
    <p:sldId id="335" r:id="rId19"/>
    <p:sldId id="266" r:id="rId20"/>
    <p:sldId id="293" r:id="rId21"/>
    <p:sldId id="294" r:id="rId22"/>
    <p:sldId id="295" r:id="rId23"/>
    <p:sldId id="296" r:id="rId24"/>
    <p:sldId id="297" r:id="rId25"/>
    <p:sldId id="298" r:id="rId26"/>
    <p:sldId id="272" r:id="rId27"/>
    <p:sldId id="268" r:id="rId28"/>
    <p:sldId id="279" r:id="rId29"/>
    <p:sldId id="331" r:id="rId30"/>
    <p:sldId id="301" r:id="rId31"/>
    <p:sldId id="299" r:id="rId32"/>
    <p:sldId id="273" r:id="rId33"/>
    <p:sldId id="269" r:id="rId34"/>
    <p:sldId id="302" r:id="rId35"/>
    <p:sldId id="274" r:id="rId36"/>
    <p:sldId id="270" r:id="rId37"/>
    <p:sldId id="304" r:id="rId38"/>
    <p:sldId id="305" r:id="rId39"/>
    <p:sldId id="306" r:id="rId40"/>
    <p:sldId id="307" r:id="rId41"/>
    <p:sldId id="309" r:id="rId42"/>
    <p:sldId id="308" r:id="rId43"/>
    <p:sldId id="310" r:id="rId44"/>
    <p:sldId id="312" r:id="rId45"/>
    <p:sldId id="276" r:id="rId46"/>
    <p:sldId id="275" r:id="rId47"/>
    <p:sldId id="313" r:id="rId48"/>
    <p:sldId id="314" r:id="rId49"/>
    <p:sldId id="321" r:id="rId50"/>
    <p:sldId id="316" r:id="rId51"/>
    <p:sldId id="318" r:id="rId52"/>
    <p:sldId id="319" r:id="rId53"/>
    <p:sldId id="320" r:id="rId54"/>
    <p:sldId id="323" r:id="rId55"/>
    <p:sldId id="325" r:id="rId56"/>
    <p:sldId id="324" r:id="rId57"/>
    <p:sldId id="322" r:id="rId58"/>
    <p:sldId id="327" r:id="rId59"/>
    <p:sldId id="326" r:id="rId60"/>
  </p:sldIdLst>
  <p:sldSz cx="9144000" cy="6858000" type="screen4x3"/>
  <p:notesSz cx="6858000" cy="9144000"/>
  <p:defaultTextStyle>
    <a:defPPr>
      <a:defRPr lang="ar-S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41" autoAdjust="0"/>
    <p:restoredTop sz="94662" autoAdjust="0"/>
  </p:normalViewPr>
  <p:slideViewPr>
    <p:cSldViewPr>
      <p:cViewPr>
        <p:scale>
          <a:sx n="70" d="100"/>
          <a:sy n="70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-9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83A44C3-EAC6-4F75-BF73-475068558DE2}" type="datetimeFigureOut">
              <a:rPr lang="ar-SA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C06A520-D433-4D3A-AA59-C7449E33484B}" type="slidenum">
              <a:rPr lang="ar-SA"/>
              <a:pPr>
                <a:defRPr/>
              </a:pPr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F174B8F-4A7C-40BD-97ED-B7B6D6AA703A}" type="datetimeFigureOut">
              <a:rPr lang="ar-SA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5DE6AD-8DD9-46BA-8FC9-31D3586C0F22}" type="slidenum">
              <a:rPr lang="ar-SA"/>
              <a:pPr>
                <a:defRPr/>
              </a:pPr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MA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6B8CD2-7623-4506-9A6D-70EB4D0CA0D1}" type="slidenum">
              <a:rPr lang="ar-S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ar-S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417DC6-C364-4CF4-9BB5-41E28BCFC82A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63DC46-F253-4404-B6A5-22D91C490A67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75F977-BDBB-42F6-8CDE-4817C301ABF4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FD6B51-1204-435A-97B1-523B81752AAF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72705D-43B1-4459-B180-629C26482956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77F48A-E78B-4AB2-A509-C756DC8A08E2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B65024-92B3-4495-81A6-708D5641B766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220741-A669-4CB9-9F07-638693F75AE3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2E0C75-0D26-4228-901C-D7B27D93A620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174F8D-2933-46A3-AC0D-8D9E260683D2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02514E-016F-464C-B75E-8B65DF7BAD2A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FF29F-2D4F-4891-BF19-42B6D7F6A1D4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CCEEC5-50BF-4FCE-AF47-DA399C150F97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58B22D-4374-41AB-855A-5FBE78BDA044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5C3620-C34D-4128-B565-B176F70D9EAB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7386C-5ECF-46AD-8402-3B15A5B6F1F6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283D53-2EA8-4560-9C24-5A1D33859085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3D80E-9443-4B91-8116-1F58CCC4C8DA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2BF8AB-57F4-4F46-8241-518F8955060E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C8AC9C-8867-46AE-AD49-20CF666A8553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5AA155-EFDE-4F2F-8042-3963297D9269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E09ACF-8EFE-4C07-9C4C-33702E6B896B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5675420-5AD6-4D73-AB3F-F9150D02518C}" type="datetime1">
              <a:rPr lang="ar-SA" smtClean="0"/>
              <a:pPr>
                <a:defRPr/>
              </a:pPr>
              <a:t>14/12/1434</a:t>
            </a:fld>
            <a:endParaRPr lang="ar-S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1E64E4-563E-4811-8B1F-BDFC2A56905B}" type="slidenum">
              <a:rPr lang="ar-SA" smtClean="0"/>
              <a:pPr>
                <a:defRPr/>
              </a:pPr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1143000" y="1401763"/>
            <a:ext cx="7429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 b="1">
                <a:solidFill>
                  <a:srgbClr val="C00000"/>
                </a:solidFill>
              </a:rPr>
              <a:t>المستقيم و أجزاؤه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9E4FF-BDEB-4B1E-A021-E0033037394E}" type="slidenum">
              <a:rPr lang="ar-SA" smtClean="0"/>
              <a:pPr>
                <a:defRPr/>
              </a:pPr>
              <a:t>1</a:t>
            </a:fld>
            <a:endParaRPr lang="ar-SA"/>
          </a:p>
        </p:txBody>
      </p:sp>
      <p:grpSp>
        <p:nvGrpSpPr>
          <p:cNvPr id="2052" name="Groupe 4"/>
          <p:cNvGrpSpPr>
            <a:grpSpLocks/>
          </p:cNvGrpSpPr>
          <p:nvPr/>
        </p:nvGrpSpPr>
        <p:grpSpPr bwMode="auto">
          <a:xfrm>
            <a:off x="0" y="3328988"/>
            <a:ext cx="8785225" cy="328612"/>
            <a:chOff x="0" y="3329090"/>
            <a:chExt cx="8785932" cy="328510"/>
          </a:xfrm>
        </p:grpSpPr>
        <p:sp>
          <p:nvSpPr>
            <p:cNvPr id="12" name="Titre 1"/>
            <p:cNvSpPr txBox="1">
              <a:spLocks/>
            </p:cNvSpPr>
            <p:nvPr/>
          </p:nvSpPr>
          <p:spPr>
            <a:xfrm>
              <a:off x="8176283" y="3348134"/>
              <a:ext cx="609649" cy="247573"/>
            </a:xfrm>
            <a:prstGeom prst="rect">
              <a:avLst/>
            </a:prstGeom>
          </p:spPr>
          <p:txBody>
            <a:bodyPr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ar-SA" sz="1200" b="1" dirty="0">
                  <a:latin typeface="+mj-lt"/>
                  <a:ea typeface="+mj-ea"/>
                  <a:cs typeface="+mj-cs"/>
                </a:rPr>
                <a:t>المادة :</a:t>
              </a:r>
              <a:endParaRPr lang="fr-FR" sz="12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054" name="ZoneTexte 6"/>
            <p:cNvSpPr txBox="1">
              <a:spLocks noChangeArrowheads="1"/>
            </p:cNvSpPr>
            <p:nvPr/>
          </p:nvSpPr>
          <p:spPr bwMode="auto">
            <a:xfrm>
              <a:off x="6400800" y="3329090"/>
              <a:ext cx="1752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ar-SA" sz="1400" b="1">
                  <a:latin typeface="Calibri" pitchFamily="34" charset="0"/>
                </a:rPr>
                <a:t>الرياضيات</a:t>
              </a:r>
              <a:endParaRPr lang="fr-FR" sz="1400" b="1">
                <a:latin typeface="Calibri" pitchFamily="34" charset="0"/>
              </a:endParaRPr>
            </a:p>
          </p:txBody>
        </p:sp>
        <p:sp>
          <p:nvSpPr>
            <p:cNvPr id="14" name="Titre 1"/>
            <p:cNvSpPr txBox="1">
              <a:spLocks/>
            </p:cNvSpPr>
            <p:nvPr/>
          </p:nvSpPr>
          <p:spPr>
            <a:xfrm>
              <a:off x="1600329" y="3359243"/>
              <a:ext cx="838267" cy="247573"/>
            </a:xfrm>
            <a:prstGeom prst="rect">
              <a:avLst/>
            </a:prstGeom>
          </p:spPr>
          <p:txBody>
            <a:bodyPr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ar-SA" sz="1200" b="1" dirty="0">
                  <a:latin typeface="+mj-lt"/>
                  <a:ea typeface="+mj-ea"/>
                  <a:cs typeface="+mj-cs"/>
                </a:rPr>
                <a:t>المستوى :</a:t>
              </a:r>
              <a:endParaRPr lang="fr-FR" sz="12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056" name="ZoneTexte 8"/>
            <p:cNvSpPr txBox="1">
              <a:spLocks noChangeArrowheads="1"/>
            </p:cNvSpPr>
            <p:nvPr/>
          </p:nvSpPr>
          <p:spPr bwMode="auto">
            <a:xfrm>
              <a:off x="0" y="3349823"/>
              <a:ext cx="16764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ar-SA" sz="1400" b="1">
                  <a:latin typeface="Calibri" pitchFamily="34" charset="0"/>
                </a:rPr>
                <a:t>الأولى ثانوي إعدادي</a:t>
              </a:r>
              <a:endParaRPr lang="fr-FR" sz="1400" b="1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428875" y="2357438"/>
            <a:ext cx="4929188" cy="1928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2143125" y="250031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∆</a:t>
            </a:r>
            <a:r>
              <a:rPr lang="en-US" sz="4000"/>
              <a:t>)</a:t>
            </a:r>
            <a:endParaRPr lang="ar-SA" sz="4000"/>
          </a:p>
        </p:txBody>
      </p:sp>
      <p:grpSp>
        <p:nvGrpSpPr>
          <p:cNvPr id="11268" name="Group 3"/>
          <p:cNvGrpSpPr>
            <a:grpSpLocks/>
          </p:cNvGrpSpPr>
          <p:nvPr/>
        </p:nvGrpSpPr>
        <p:grpSpPr bwMode="auto">
          <a:xfrm>
            <a:off x="2643188" y="1871663"/>
            <a:ext cx="1000125" cy="1108075"/>
            <a:chOff x="1657328" y="2071678"/>
            <a:chExt cx="1000132" cy="1107996"/>
          </a:xfrm>
        </p:grpSpPr>
        <p:sp>
          <p:nvSpPr>
            <p:cNvPr id="11289" name="TextBox 4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1290" name="TextBox 5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11269" name="Group 6"/>
          <p:cNvGrpSpPr>
            <a:grpSpLocks/>
          </p:cNvGrpSpPr>
          <p:nvPr/>
        </p:nvGrpSpPr>
        <p:grpSpPr bwMode="auto">
          <a:xfrm>
            <a:off x="3786188" y="2328863"/>
            <a:ext cx="1000125" cy="1108075"/>
            <a:chOff x="1657328" y="2071678"/>
            <a:chExt cx="1000132" cy="1107996"/>
          </a:xfrm>
        </p:grpSpPr>
        <p:sp>
          <p:nvSpPr>
            <p:cNvPr id="11287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1288" name="TextBox 8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11270" name="Group 9"/>
          <p:cNvGrpSpPr>
            <a:grpSpLocks/>
          </p:cNvGrpSpPr>
          <p:nvPr/>
        </p:nvGrpSpPr>
        <p:grpSpPr bwMode="auto">
          <a:xfrm>
            <a:off x="6072188" y="3206750"/>
            <a:ext cx="1000125" cy="1108075"/>
            <a:chOff x="1657328" y="2071678"/>
            <a:chExt cx="1000132" cy="1107996"/>
          </a:xfrm>
        </p:grpSpPr>
        <p:sp>
          <p:nvSpPr>
            <p:cNvPr id="11285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1286" name="TextBox 11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11271" name="Group 12"/>
          <p:cNvGrpSpPr>
            <a:grpSpLocks/>
          </p:cNvGrpSpPr>
          <p:nvPr/>
        </p:nvGrpSpPr>
        <p:grpSpPr bwMode="auto">
          <a:xfrm>
            <a:off x="4786313" y="1500188"/>
            <a:ext cx="1000125" cy="1108075"/>
            <a:chOff x="1657328" y="2071678"/>
            <a:chExt cx="1000132" cy="1107996"/>
          </a:xfrm>
        </p:grpSpPr>
        <p:sp>
          <p:nvSpPr>
            <p:cNvPr id="11283" name="TextBox 1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1284" name="TextBox 14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E</a:t>
              </a:r>
              <a:endParaRPr lang="ar-SA" sz="4000"/>
            </a:p>
          </p:txBody>
        </p:sp>
      </p:grpSp>
      <p:grpSp>
        <p:nvGrpSpPr>
          <p:cNvPr id="11272" name="Group 15"/>
          <p:cNvGrpSpPr>
            <a:grpSpLocks/>
          </p:cNvGrpSpPr>
          <p:nvPr/>
        </p:nvGrpSpPr>
        <p:grpSpPr bwMode="auto">
          <a:xfrm>
            <a:off x="3357563" y="3321050"/>
            <a:ext cx="1000125" cy="1108075"/>
            <a:chOff x="1657328" y="2071678"/>
            <a:chExt cx="1000132" cy="1107996"/>
          </a:xfrm>
        </p:grpSpPr>
        <p:sp>
          <p:nvSpPr>
            <p:cNvPr id="11281" name="TextBox 16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1282" name="TextBox 17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000125" y="5159375"/>
            <a:ext cx="6929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ماهي النقط التي تنتمي إلى المستقيم (∆) ؟</a:t>
            </a:r>
          </a:p>
        </p:txBody>
      </p:sp>
      <p:sp>
        <p:nvSpPr>
          <p:cNvPr id="11274" name="TextBox 1"/>
          <p:cNvSpPr txBox="1">
            <a:spLocks noChangeArrowheads="1"/>
          </p:cNvSpPr>
          <p:nvPr/>
        </p:nvSpPr>
        <p:spPr bwMode="auto">
          <a:xfrm>
            <a:off x="2500313" y="153988"/>
            <a:ext cx="29289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النقط المستقيمية </a:t>
            </a: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47A96A-1ED7-46AE-B219-5B6CF7252033}" type="slidenum">
              <a:rPr lang="ar-SA" smtClean="0"/>
              <a:pPr>
                <a:defRPr/>
              </a:pPr>
              <a:t>10</a:t>
            </a:fld>
            <a:endParaRPr lang="ar-SA"/>
          </a:p>
        </p:txBody>
      </p:sp>
      <p:grpSp>
        <p:nvGrpSpPr>
          <p:cNvPr id="11276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1278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1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1280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428875" y="2357438"/>
            <a:ext cx="4929188" cy="1928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2143125" y="250031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∆</a:t>
            </a:r>
            <a:r>
              <a:rPr lang="en-US" sz="4000"/>
              <a:t>)</a:t>
            </a:r>
            <a:endParaRPr lang="ar-SA" sz="4000"/>
          </a:p>
        </p:txBody>
      </p:sp>
      <p:grpSp>
        <p:nvGrpSpPr>
          <p:cNvPr id="12292" name="Group 3"/>
          <p:cNvGrpSpPr>
            <a:grpSpLocks/>
          </p:cNvGrpSpPr>
          <p:nvPr/>
        </p:nvGrpSpPr>
        <p:grpSpPr bwMode="auto">
          <a:xfrm>
            <a:off x="2643188" y="1871663"/>
            <a:ext cx="1000125" cy="1108075"/>
            <a:chOff x="1657328" y="2071678"/>
            <a:chExt cx="1000132" cy="1107996"/>
          </a:xfrm>
        </p:grpSpPr>
        <p:sp>
          <p:nvSpPr>
            <p:cNvPr id="12313" name="TextBox 4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2314" name="TextBox 5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12293" name="Group 6"/>
          <p:cNvGrpSpPr>
            <a:grpSpLocks/>
          </p:cNvGrpSpPr>
          <p:nvPr/>
        </p:nvGrpSpPr>
        <p:grpSpPr bwMode="auto">
          <a:xfrm>
            <a:off x="3786188" y="2328863"/>
            <a:ext cx="1000125" cy="1108075"/>
            <a:chOff x="1657328" y="2071678"/>
            <a:chExt cx="1000132" cy="1107996"/>
          </a:xfrm>
        </p:grpSpPr>
        <p:sp>
          <p:nvSpPr>
            <p:cNvPr id="12311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2312" name="TextBox 8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12294" name="Group 9"/>
          <p:cNvGrpSpPr>
            <a:grpSpLocks/>
          </p:cNvGrpSpPr>
          <p:nvPr/>
        </p:nvGrpSpPr>
        <p:grpSpPr bwMode="auto">
          <a:xfrm>
            <a:off x="6072188" y="3206750"/>
            <a:ext cx="1000125" cy="1108075"/>
            <a:chOff x="1657328" y="2071678"/>
            <a:chExt cx="1000132" cy="1107996"/>
          </a:xfrm>
        </p:grpSpPr>
        <p:sp>
          <p:nvSpPr>
            <p:cNvPr id="12309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2310" name="TextBox 11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12295" name="Group 12"/>
          <p:cNvGrpSpPr>
            <a:grpSpLocks/>
          </p:cNvGrpSpPr>
          <p:nvPr/>
        </p:nvGrpSpPr>
        <p:grpSpPr bwMode="auto">
          <a:xfrm>
            <a:off x="4786313" y="1500188"/>
            <a:ext cx="1000125" cy="1108075"/>
            <a:chOff x="1657328" y="2071678"/>
            <a:chExt cx="1000132" cy="1107996"/>
          </a:xfrm>
        </p:grpSpPr>
        <p:sp>
          <p:nvSpPr>
            <p:cNvPr id="12307" name="TextBox 1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2308" name="TextBox 14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E</a:t>
              </a:r>
              <a:endParaRPr lang="ar-SA" sz="4000"/>
            </a:p>
          </p:txBody>
        </p:sp>
      </p:grpSp>
      <p:grpSp>
        <p:nvGrpSpPr>
          <p:cNvPr id="12296" name="Group 15"/>
          <p:cNvGrpSpPr>
            <a:grpSpLocks/>
          </p:cNvGrpSpPr>
          <p:nvPr/>
        </p:nvGrpSpPr>
        <p:grpSpPr bwMode="auto">
          <a:xfrm>
            <a:off x="3357563" y="3321050"/>
            <a:ext cx="1000125" cy="1108075"/>
            <a:chOff x="1657328" y="2071678"/>
            <a:chExt cx="1000132" cy="1107996"/>
          </a:xfrm>
        </p:grpSpPr>
        <p:sp>
          <p:nvSpPr>
            <p:cNvPr id="12305" name="TextBox 16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2306" name="TextBox 17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sp>
        <p:nvSpPr>
          <p:cNvPr id="12297" name="TextBox 1"/>
          <p:cNvSpPr txBox="1">
            <a:spLocks noChangeArrowheads="1"/>
          </p:cNvSpPr>
          <p:nvPr/>
        </p:nvSpPr>
        <p:spPr bwMode="auto">
          <a:xfrm>
            <a:off x="2500313" y="153988"/>
            <a:ext cx="29289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النقط المستقيمية </a:t>
            </a:r>
          </a:p>
        </p:txBody>
      </p:sp>
      <p:sp>
        <p:nvSpPr>
          <p:cNvPr id="12298" name="TextBox 18"/>
          <p:cNvSpPr txBox="1">
            <a:spLocks noChangeArrowheads="1"/>
          </p:cNvSpPr>
          <p:nvPr/>
        </p:nvSpPr>
        <p:spPr bwMode="auto">
          <a:xfrm>
            <a:off x="214313" y="4857750"/>
            <a:ext cx="89296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النقط التي تنتمي إلى المستقيم (∆) هي </a:t>
            </a:r>
            <a:r>
              <a:rPr lang="en-US" sz="3600"/>
              <a:t>A</a:t>
            </a:r>
            <a:r>
              <a:rPr lang="ar-SA" sz="3600"/>
              <a:t> و </a:t>
            </a:r>
            <a:r>
              <a:rPr lang="en-US" sz="3600"/>
              <a:t>B</a:t>
            </a:r>
            <a:r>
              <a:rPr lang="ar-SA" sz="3600"/>
              <a:t> و </a:t>
            </a:r>
            <a:r>
              <a:rPr lang="en-US" sz="3600"/>
              <a:t>C</a:t>
            </a:r>
            <a:r>
              <a:rPr lang="ar-SA" sz="3600"/>
              <a:t> .</a:t>
            </a: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FA0BF-A8B0-4F81-AD73-AB39AAB7DED4}" type="slidenum">
              <a:rPr lang="ar-SA" smtClean="0"/>
              <a:pPr>
                <a:defRPr/>
              </a:pPr>
              <a:t>11</a:t>
            </a:fld>
            <a:endParaRPr lang="ar-SA"/>
          </a:p>
        </p:txBody>
      </p:sp>
      <p:grpSp>
        <p:nvGrpSpPr>
          <p:cNvPr id="12300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2302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1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2304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5"/>
          <p:cNvGrpSpPr>
            <a:grpSpLocks/>
          </p:cNvGrpSpPr>
          <p:nvPr/>
        </p:nvGrpSpPr>
        <p:grpSpPr bwMode="auto">
          <a:xfrm>
            <a:off x="3729038" y="928688"/>
            <a:ext cx="1000125" cy="1108075"/>
            <a:chOff x="1657328" y="2071678"/>
            <a:chExt cx="1000132" cy="1107996"/>
          </a:xfrm>
        </p:grpSpPr>
        <p:sp>
          <p:nvSpPr>
            <p:cNvPr id="13329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13330" name="TextBox 4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13315" name="Group 6"/>
          <p:cNvGrpSpPr>
            <a:grpSpLocks/>
          </p:cNvGrpSpPr>
          <p:nvPr/>
        </p:nvGrpSpPr>
        <p:grpSpPr bwMode="auto">
          <a:xfrm>
            <a:off x="6958013" y="2549525"/>
            <a:ext cx="1000125" cy="1108075"/>
            <a:chOff x="1714480" y="2071678"/>
            <a:chExt cx="1000132" cy="1107996"/>
          </a:xfrm>
        </p:grpSpPr>
        <p:sp>
          <p:nvSpPr>
            <p:cNvPr id="13327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13328" name="TextBox 8"/>
            <p:cNvSpPr txBox="1">
              <a:spLocks noChangeArrowheads="1"/>
            </p:cNvSpPr>
            <p:nvPr/>
          </p:nvSpPr>
          <p:spPr bwMode="auto">
            <a:xfrm>
              <a:off x="1714480" y="21717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13316" name="Group 9"/>
          <p:cNvGrpSpPr>
            <a:grpSpLocks/>
          </p:cNvGrpSpPr>
          <p:nvPr/>
        </p:nvGrpSpPr>
        <p:grpSpPr bwMode="auto">
          <a:xfrm>
            <a:off x="1085850" y="3743325"/>
            <a:ext cx="1000125" cy="1108075"/>
            <a:chOff x="1657328" y="2071678"/>
            <a:chExt cx="1000132" cy="1107996"/>
          </a:xfrm>
        </p:grpSpPr>
        <p:sp>
          <p:nvSpPr>
            <p:cNvPr id="13325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13326" name="TextBox 11"/>
            <p:cNvSpPr txBox="1">
              <a:spLocks noChangeArrowheads="1"/>
            </p:cNvSpPr>
            <p:nvPr/>
          </p:nvSpPr>
          <p:spPr bwMode="auto">
            <a:xfrm>
              <a:off x="1657328" y="210026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81113" y="5276850"/>
            <a:ext cx="6286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هل النقط </a:t>
            </a:r>
            <a:r>
              <a:rPr lang="en-US" sz="3600"/>
              <a:t>A</a:t>
            </a:r>
            <a:r>
              <a:rPr lang="ar-SA" sz="3600"/>
              <a:t> و </a:t>
            </a:r>
            <a:r>
              <a:rPr lang="en-US" sz="3600"/>
              <a:t>B</a:t>
            </a:r>
            <a:r>
              <a:rPr lang="ar-SA" sz="3600"/>
              <a:t> و </a:t>
            </a:r>
            <a:r>
              <a:rPr lang="en-US" sz="3600"/>
              <a:t>C</a:t>
            </a:r>
            <a:r>
              <a:rPr lang="ar-SA" sz="3600"/>
              <a:t> مستقيمية ؟</a:t>
            </a:r>
            <a:endParaRPr lang="en-US" sz="3600"/>
          </a:p>
        </p:txBody>
      </p:sp>
      <p:sp>
        <p:nvSpPr>
          <p:cNvPr id="13318" name="TextBox 1"/>
          <p:cNvSpPr txBox="1">
            <a:spLocks noChangeArrowheads="1"/>
          </p:cNvSpPr>
          <p:nvPr/>
        </p:nvSpPr>
        <p:spPr bwMode="auto">
          <a:xfrm>
            <a:off x="2500313" y="153988"/>
            <a:ext cx="29289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النقط المستقيمية </a:t>
            </a:r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2F4E75-9CC6-479B-A045-3646B9D384AA}" type="slidenum">
              <a:rPr lang="ar-SA" smtClean="0"/>
              <a:pPr>
                <a:defRPr/>
              </a:pPr>
              <a:t>12</a:t>
            </a:fld>
            <a:endParaRPr lang="ar-SA"/>
          </a:p>
        </p:txBody>
      </p:sp>
      <p:grpSp>
        <p:nvGrpSpPr>
          <p:cNvPr id="13320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1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3322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3324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5400000" flipH="1" flipV="1">
            <a:off x="585788" y="1214438"/>
            <a:ext cx="4429125" cy="41433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071813" y="1085850"/>
            <a:ext cx="5143500" cy="26431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40" name="Group 5"/>
          <p:cNvGrpSpPr>
            <a:grpSpLocks/>
          </p:cNvGrpSpPr>
          <p:nvPr/>
        </p:nvGrpSpPr>
        <p:grpSpPr bwMode="auto">
          <a:xfrm>
            <a:off x="3729038" y="928688"/>
            <a:ext cx="1000125" cy="1108075"/>
            <a:chOff x="1657328" y="2071678"/>
            <a:chExt cx="1000132" cy="1107996"/>
          </a:xfrm>
        </p:grpSpPr>
        <p:sp>
          <p:nvSpPr>
            <p:cNvPr id="14356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14357" name="TextBox 4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 flipV="1">
            <a:off x="1071563" y="3214688"/>
            <a:ext cx="7000875" cy="142875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6958013" y="2549525"/>
            <a:ext cx="1000125" cy="1108075"/>
            <a:chOff x="1714480" y="2071678"/>
            <a:chExt cx="1000132" cy="1107996"/>
          </a:xfrm>
        </p:grpSpPr>
        <p:sp>
          <p:nvSpPr>
            <p:cNvPr id="14354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14355" name="TextBox 8"/>
            <p:cNvSpPr txBox="1">
              <a:spLocks noChangeArrowheads="1"/>
            </p:cNvSpPr>
            <p:nvPr/>
          </p:nvSpPr>
          <p:spPr bwMode="auto">
            <a:xfrm>
              <a:off x="1714480" y="21717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14343" name="Group 9"/>
          <p:cNvGrpSpPr>
            <a:grpSpLocks/>
          </p:cNvGrpSpPr>
          <p:nvPr/>
        </p:nvGrpSpPr>
        <p:grpSpPr bwMode="auto">
          <a:xfrm>
            <a:off x="1085850" y="3743325"/>
            <a:ext cx="1000125" cy="1108075"/>
            <a:chOff x="1657328" y="2071678"/>
            <a:chExt cx="1000132" cy="1107996"/>
          </a:xfrm>
        </p:grpSpPr>
        <p:sp>
          <p:nvSpPr>
            <p:cNvPr id="14352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14353" name="TextBox 11"/>
            <p:cNvSpPr txBox="1">
              <a:spLocks noChangeArrowheads="1"/>
            </p:cNvSpPr>
            <p:nvPr/>
          </p:nvSpPr>
          <p:spPr bwMode="auto">
            <a:xfrm>
              <a:off x="1657328" y="210026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21" name="TextBox 16"/>
          <p:cNvSpPr txBox="1">
            <a:spLocks noChangeArrowheads="1"/>
          </p:cNvSpPr>
          <p:nvPr/>
        </p:nvSpPr>
        <p:spPr bwMode="auto">
          <a:xfrm>
            <a:off x="1566863" y="4862513"/>
            <a:ext cx="75009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النقط </a:t>
            </a:r>
            <a:r>
              <a:rPr lang="en-US" sz="3600"/>
              <a:t>A</a:t>
            </a:r>
            <a:r>
              <a:rPr lang="ar-SA" sz="3600"/>
              <a:t> و </a:t>
            </a:r>
            <a:r>
              <a:rPr lang="en-US" sz="3600"/>
              <a:t>B</a:t>
            </a:r>
            <a:r>
              <a:rPr lang="ar-SA" sz="3600"/>
              <a:t> و </a:t>
            </a:r>
            <a:r>
              <a:rPr lang="en-US" sz="3600"/>
              <a:t>C</a:t>
            </a:r>
            <a:r>
              <a:rPr lang="ar-SA" sz="3600"/>
              <a:t> غير مستقيمية  لأنها لاتنتمي إلى نفس المستقيم .  </a:t>
            </a:r>
            <a:endParaRPr lang="en-US" sz="3600"/>
          </a:p>
        </p:txBody>
      </p:sp>
      <p:sp>
        <p:nvSpPr>
          <p:cNvPr id="14345" name="TextBox 1"/>
          <p:cNvSpPr txBox="1">
            <a:spLocks noChangeArrowheads="1"/>
          </p:cNvSpPr>
          <p:nvPr/>
        </p:nvSpPr>
        <p:spPr bwMode="auto">
          <a:xfrm>
            <a:off x="2500313" y="153988"/>
            <a:ext cx="29289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النقط المستقيمية 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AB4AF-2B43-48CE-B813-2491478E9685}" type="slidenum">
              <a:rPr lang="ar-SA" smtClean="0"/>
              <a:pPr>
                <a:defRPr/>
              </a:pPr>
              <a:t>13</a:t>
            </a:fld>
            <a:endParaRPr lang="ar-SA"/>
          </a:p>
        </p:txBody>
      </p:sp>
      <p:grpSp>
        <p:nvGrpSpPr>
          <p:cNvPr id="14347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6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4349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8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4351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686050" y="819150"/>
            <a:ext cx="3643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>
                <a:solidFill>
                  <a:srgbClr val="002060"/>
                </a:solidFill>
              </a:rPr>
              <a:t>تعريف 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857875" y="2655888"/>
            <a:ext cx="3071813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النقط المستقيمية هي نقط تنتمي إلى نفس المستقيم .</a:t>
            </a:r>
          </a:p>
        </p:txBody>
      </p:sp>
      <p:cxnSp>
        <p:nvCxnSpPr>
          <p:cNvPr id="7" name="Straight Connector 1"/>
          <p:cNvCxnSpPr/>
          <p:nvPr/>
        </p:nvCxnSpPr>
        <p:spPr>
          <a:xfrm>
            <a:off x="1214438" y="2836863"/>
            <a:ext cx="4929187" cy="1928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85875" y="2305050"/>
            <a:ext cx="1000125" cy="1108075"/>
            <a:chOff x="1657328" y="2071678"/>
            <a:chExt cx="1000132" cy="1107996"/>
          </a:xfrm>
        </p:grpSpPr>
        <p:sp>
          <p:nvSpPr>
            <p:cNvPr id="15380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5381" name="TextBox 4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2571750" y="2808288"/>
            <a:ext cx="1000125" cy="1108075"/>
            <a:chOff x="1657328" y="2071678"/>
            <a:chExt cx="1000132" cy="1107996"/>
          </a:xfrm>
        </p:grpSpPr>
        <p:sp>
          <p:nvSpPr>
            <p:cNvPr id="15378" name="TextBox 6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5379" name="TextBox 7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857750" y="3686175"/>
            <a:ext cx="1000125" cy="1108075"/>
            <a:chOff x="1657328" y="2071678"/>
            <a:chExt cx="1000132" cy="1107996"/>
          </a:xfrm>
        </p:grpSpPr>
        <p:sp>
          <p:nvSpPr>
            <p:cNvPr id="15376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5377" name="TextBox 10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sp>
        <p:nvSpPr>
          <p:cNvPr id="17" name="TextBox 15"/>
          <p:cNvSpPr txBox="1">
            <a:spLocks noChangeArrowheads="1"/>
          </p:cNvSpPr>
          <p:nvPr/>
        </p:nvSpPr>
        <p:spPr bwMode="auto">
          <a:xfrm>
            <a:off x="1357313" y="4821238"/>
            <a:ext cx="4429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النقط </a:t>
            </a:r>
            <a:r>
              <a:rPr lang="en-US" sz="4000"/>
              <a:t>A</a:t>
            </a:r>
            <a:r>
              <a:rPr lang="ar-SA" sz="4000"/>
              <a:t> و </a:t>
            </a:r>
            <a:r>
              <a:rPr lang="en-US" sz="4000"/>
              <a:t>B</a:t>
            </a:r>
            <a:r>
              <a:rPr lang="ar-SA" sz="4000"/>
              <a:t> و </a:t>
            </a:r>
            <a:r>
              <a:rPr lang="en-US" sz="4000"/>
              <a:t>C</a:t>
            </a:r>
            <a:r>
              <a:rPr lang="ar-SA" sz="4000"/>
              <a:t>  مستقيمية .  </a:t>
            </a:r>
            <a:endParaRPr lang="en-US" sz="4000"/>
          </a:p>
        </p:txBody>
      </p:sp>
      <p:sp>
        <p:nvSpPr>
          <p:cNvPr id="15369" name="TextBox 1"/>
          <p:cNvSpPr txBox="1">
            <a:spLocks noChangeArrowheads="1"/>
          </p:cNvSpPr>
          <p:nvPr/>
        </p:nvSpPr>
        <p:spPr bwMode="auto">
          <a:xfrm>
            <a:off x="2500313" y="153988"/>
            <a:ext cx="29289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النقط المستقيمية 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14188-BAAF-4DD4-B76B-DC9F94D8D1FF}" type="slidenum">
              <a:rPr lang="ar-SA" smtClean="0"/>
              <a:pPr>
                <a:defRPr/>
              </a:pPr>
              <a:t>14</a:t>
            </a:fld>
            <a:endParaRPr lang="ar-SA"/>
          </a:p>
        </p:txBody>
      </p:sp>
      <p:grpSp>
        <p:nvGrpSpPr>
          <p:cNvPr id="15371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4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5373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6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5375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286000" y="2471738"/>
            <a:ext cx="4929188" cy="1928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87" name="Group 2"/>
          <p:cNvGrpSpPr>
            <a:grpSpLocks/>
          </p:cNvGrpSpPr>
          <p:nvPr/>
        </p:nvGrpSpPr>
        <p:grpSpPr bwMode="auto">
          <a:xfrm>
            <a:off x="2500313" y="1985963"/>
            <a:ext cx="1000125" cy="1108075"/>
            <a:chOff x="1657328" y="2071678"/>
            <a:chExt cx="1000132" cy="1107996"/>
          </a:xfrm>
        </p:grpSpPr>
        <p:sp>
          <p:nvSpPr>
            <p:cNvPr id="16402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6403" name="TextBox 4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E</a:t>
              </a:r>
              <a:endParaRPr lang="ar-SA" sz="4000"/>
            </a:p>
          </p:txBody>
        </p:sp>
      </p:grpSp>
      <p:grpSp>
        <p:nvGrpSpPr>
          <p:cNvPr id="16388" name="Group 5"/>
          <p:cNvGrpSpPr>
            <a:grpSpLocks/>
          </p:cNvGrpSpPr>
          <p:nvPr/>
        </p:nvGrpSpPr>
        <p:grpSpPr bwMode="auto">
          <a:xfrm>
            <a:off x="4357688" y="1557338"/>
            <a:ext cx="1000125" cy="1108075"/>
            <a:chOff x="1657328" y="2071678"/>
            <a:chExt cx="1000132" cy="1107996"/>
          </a:xfrm>
        </p:grpSpPr>
        <p:sp>
          <p:nvSpPr>
            <p:cNvPr id="16400" name="TextBox 6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6401" name="TextBox 7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G</a:t>
              </a:r>
              <a:endParaRPr lang="ar-SA" sz="4000"/>
            </a:p>
          </p:txBody>
        </p:sp>
      </p:grpSp>
      <p:grpSp>
        <p:nvGrpSpPr>
          <p:cNvPr id="16389" name="Group 8"/>
          <p:cNvGrpSpPr>
            <a:grpSpLocks/>
          </p:cNvGrpSpPr>
          <p:nvPr/>
        </p:nvGrpSpPr>
        <p:grpSpPr bwMode="auto">
          <a:xfrm>
            <a:off x="5929313" y="3321050"/>
            <a:ext cx="1000125" cy="1108075"/>
            <a:chOff x="1657328" y="2071678"/>
            <a:chExt cx="1000132" cy="1107996"/>
          </a:xfrm>
        </p:grpSpPr>
        <p:sp>
          <p:nvSpPr>
            <p:cNvPr id="16398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6399" name="TextBox 10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F</a:t>
              </a:r>
              <a:endParaRPr lang="ar-SA" sz="4000"/>
            </a:p>
          </p:txBody>
        </p:sp>
      </p:grp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428750" y="4926013"/>
            <a:ext cx="6715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النقط </a:t>
            </a:r>
            <a:r>
              <a:rPr lang="en-US" sz="3600"/>
              <a:t>E</a:t>
            </a:r>
            <a:r>
              <a:rPr lang="ar-SA" sz="3600"/>
              <a:t> و </a:t>
            </a:r>
            <a:r>
              <a:rPr lang="en-US" sz="3600"/>
              <a:t>F</a:t>
            </a:r>
            <a:r>
              <a:rPr lang="ar-SA" sz="3600"/>
              <a:t> و </a:t>
            </a:r>
            <a:r>
              <a:rPr lang="en-US" sz="3600"/>
              <a:t>G</a:t>
            </a:r>
            <a:r>
              <a:rPr lang="ar-SA" sz="3600"/>
              <a:t> غير مستقيمية .  </a:t>
            </a:r>
            <a:endParaRPr lang="en-US" sz="3600"/>
          </a:p>
        </p:txBody>
      </p:sp>
      <p:sp>
        <p:nvSpPr>
          <p:cNvPr id="16391" name="TextBox 1"/>
          <p:cNvSpPr txBox="1">
            <a:spLocks noChangeArrowheads="1"/>
          </p:cNvSpPr>
          <p:nvPr/>
        </p:nvSpPr>
        <p:spPr bwMode="auto">
          <a:xfrm>
            <a:off x="2500313" y="153988"/>
            <a:ext cx="29289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النقط المستقيمية </a:t>
            </a:r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0615C-2A73-419A-9FDC-5DE639D13942}" type="slidenum">
              <a:rPr lang="ar-SA" smtClean="0"/>
              <a:pPr>
                <a:defRPr/>
              </a:pPr>
              <a:t>15</a:t>
            </a:fld>
            <a:endParaRPr lang="ar-SA"/>
          </a:p>
        </p:txBody>
      </p:sp>
      <p:grpSp>
        <p:nvGrpSpPr>
          <p:cNvPr id="16393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6395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6397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647700" y="2535238"/>
            <a:ext cx="792956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 b="1">
                <a:solidFill>
                  <a:srgbClr val="FF0000"/>
                </a:solidFill>
              </a:rPr>
              <a:t>الأوضاع النسبية لمستقمين في المستوى </a:t>
            </a:r>
          </a:p>
        </p:txBody>
      </p:sp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2344738" y="-63500"/>
            <a:ext cx="35718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200" b="1">
                <a:solidFill>
                  <a:srgbClr val="FF0000"/>
                </a:solidFill>
              </a:rPr>
              <a:t>الأوضاع النسبية لمستقمين في المستوى 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2DEA99-ADC1-4251-93E7-AD34047829AA}" type="slidenum">
              <a:rPr lang="ar-SA" smtClean="0"/>
              <a:pPr>
                <a:defRPr/>
              </a:pPr>
              <a:t>16</a:t>
            </a:fld>
            <a:endParaRPr lang="ar-SA"/>
          </a:p>
        </p:txBody>
      </p:sp>
      <p:grpSp>
        <p:nvGrpSpPr>
          <p:cNvPr id="17413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7415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7417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25613" y="1993900"/>
            <a:ext cx="4357687" cy="26431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35" name="Group 5"/>
          <p:cNvGrpSpPr>
            <a:grpSpLocks/>
          </p:cNvGrpSpPr>
          <p:nvPr/>
        </p:nvGrpSpPr>
        <p:grpSpPr bwMode="auto">
          <a:xfrm>
            <a:off x="1582738" y="1428750"/>
            <a:ext cx="1000125" cy="1108075"/>
            <a:chOff x="1714480" y="2071678"/>
            <a:chExt cx="1000132" cy="1107996"/>
          </a:xfrm>
        </p:grpSpPr>
        <p:sp>
          <p:nvSpPr>
            <p:cNvPr id="18454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8455" name="TextBox 8"/>
            <p:cNvSpPr txBox="1">
              <a:spLocks noChangeArrowheads="1"/>
            </p:cNvSpPr>
            <p:nvPr/>
          </p:nvSpPr>
          <p:spPr bwMode="auto">
            <a:xfrm>
              <a:off x="1714480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18436" name="Group 5"/>
          <p:cNvGrpSpPr>
            <a:grpSpLocks/>
          </p:cNvGrpSpPr>
          <p:nvPr/>
        </p:nvGrpSpPr>
        <p:grpSpPr bwMode="auto">
          <a:xfrm>
            <a:off x="3368675" y="2500313"/>
            <a:ext cx="1000125" cy="1108075"/>
            <a:chOff x="1714480" y="2071678"/>
            <a:chExt cx="1000132" cy="1107996"/>
          </a:xfrm>
        </p:grpSpPr>
        <p:sp>
          <p:nvSpPr>
            <p:cNvPr id="18452" name="TextBox 1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8453" name="TextBox 14"/>
            <p:cNvSpPr txBox="1">
              <a:spLocks noChangeArrowheads="1"/>
            </p:cNvSpPr>
            <p:nvPr/>
          </p:nvSpPr>
          <p:spPr bwMode="auto">
            <a:xfrm>
              <a:off x="1714480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cxnSp>
        <p:nvCxnSpPr>
          <p:cNvPr id="17" name="Straight Connector 16"/>
          <p:cNvCxnSpPr/>
          <p:nvPr/>
        </p:nvCxnSpPr>
        <p:spPr>
          <a:xfrm rot="21540000" flipH="1">
            <a:off x="3581400" y="3167063"/>
            <a:ext cx="4572000" cy="11890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38" name="Group 5"/>
          <p:cNvGrpSpPr>
            <a:grpSpLocks/>
          </p:cNvGrpSpPr>
          <p:nvPr/>
        </p:nvGrpSpPr>
        <p:grpSpPr bwMode="auto">
          <a:xfrm>
            <a:off x="4725988" y="3208338"/>
            <a:ext cx="1000125" cy="1108075"/>
            <a:chOff x="1928800" y="2071678"/>
            <a:chExt cx="1000132" cy="1107996"/>
          </a:xfrm>
        </p:grpSpPr>
        <p:sp>
          <p:nvSpPr>
            <p:cNvPr id="18450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8451" name="TextBox 11"/>
            <p:cNvSpPr txBox="1">
              <a:spLocks noChangeArrowheads="1"/>
            </p:cNvSpPr>
            <p:nvPr/>
          </p:nvSpPr>
          <p:spPr bwMode="auto">
            <a:xfrm>
              <a:off x="1928800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E</a:t>
              </a:r>
              <a:endParaRPr lang="ar-SA" sz="4000"/>
            </a:p>
          </p:txBody>
        </p:sp>
      </p:grpSp>
      <p:grpSp>
        <p:nvGrpSpPr>
          <p:cNvPr id="18439" name="Group 5"/>
          <p:cNvGrpSpPr>
            <a:grpSpLocks/>
          </p:cNvGrpSpPr>
          <p:nvPr/>
        </p:nvGrpSpPr>
        <p:grpSpPr bwMode="auto">
          <a:xfrm>
            <a:off x="7429500" y="2447925"/>
            <a:ext cx="1000125" cy="1108075"/>
            <a:chOff x="1900224" y="2071678"/>
            <a:chExt cx="1000132" cy="1107996"/>
          </a:xfrm>
        </p:grpSpPr>
        <p:sp>
          <p:nvSpPr>
            <p:cNvPr id="18448" name="TextBox 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8449" name="TextBox 3"/>
            <p:cNvSpPr txBox="1">
              <a:spLocks noChangeArrowheads="1"/>
            </p:cNvSpPr>
            <p:nvPr/>
          </p:nvSpPr>
          <p:spPr bwMode="auto">
            <a:xfrm>
              <a:off x="1900224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71500" y="5214938"/>
            <a:ext cx="83581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هل المستقيمان </a:t>
            </a:r>
            <a:r>
              <a:rPr lang="en-US" sz="3600"/>
              <a:t>(EB)</a:t>
            </a:r>
            <a:r>
              <a:rPr lang="ar-SA" sz="3600"/>
              <a:t> و </a:t>
            </a:r>
            <a:r>
              <a:rPr lang="en-US" sz="3600"/>
              <a:t>(AC)</a:t>
            </a:r>
            <a:r>
              <a:rPr lang="ar-SA" sz="3600"/>
              <a:t> متقاطعان ؟</a:t>
            </a:r>
          </a:p>
        </p:txBody>
      </p:sp>
      <p:sp>
        <p:nvSpPr>
          <p:cNvPr id="18441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المتقاطعان</a:t>
            </a: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220B8-20F5-4F38-B424-FC93C84C7813}" type="slidenum">
              <a:rPr lang="ar-SA" smtClean="0"/>
              <a:pPr>
                <a:defRPr/>
              </a:pPr>
              <a:t>17</a:t>
            </a:fld>
            <a:endParaRPr lang="ar-SA"/>
          </a:p>
        </p:txBody>
      </p:sp>
      <p:grpSp>
        <p:nvGrpSpPr>
          <p:cNvPr id="18443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7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8445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9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8447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25613" y="1993900"/>
            <a:ext cx="4357687" cy="26431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59" name="Group 5"/>
          <p:cNvGrpSpPr>
            <a:grpSpLocks/>
          </p:cNvGrpSpPr>
          <p:nvPr/>
        </p:nvGrpSpPr>
        <p:grpSpPr bwMode="auto">
          <a:xfrm>
            <a:off x="1582738" y="1428750"/>
            <a:ext cx="1000125" cy="1108075"/>
            <a:chOff x="1714480" y="2071678"/>
            <a:chExt cx="1000132" cy="1107996"/>
          </a:xfrm>
        </p:grpSpPr>
        <p:sp>
          <p:nvSpPr>
            <p:cNvPr id="19478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9479" name="TextBox 8"/>
            <p:cNvSpPr txBox="1">
              <a:spLocks noChangeArrowheads="1"/>
            </p:cNvSpPr>
            <p:nvPr/>
          </p:nvSpPr>
          <p:spPr bwMode="auto">
            <a:xfrm>
              <a:off x="1714480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19460" name="Group 5"/>
          <p:cNvGrpSpPr>
            <a:grpSpLocks/>
          </p:cNvGrpSpPr>
          <p:nvPr/>
        </p:nvGrpSpPr>
        <p:grpSpPr bwMode="auto">
          <a:xfrm>
            <a:off x="3368675" y="2500313"/>
            <a:ext cx="1000125" cy="1108075"/>
            <a:chOff x="1714480" y="2071678"/>
            <a:chExt cx="1000132" cy="1107996"/>
          </a:xfrm>
        </p:grpSpPr>
        <p:sp>
          <p:nvSpPr>
            <p:cNvPr id="19476" name="TextBox 1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9477" name="TextBox 14"/>
            <p:cNvSpPr txBox="1">
              <a:spLocks noChangeArrowheads="1"/>
            </p:cNvSpPr>
            <p:nvPr/>
          </p:nvSpPr>
          <p:spPr bwMode="auto">
            <a:xfrm>
              <a:off x="1714480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cxnSp>
        <p:nvCxnSpPr>
          <p:cNvPr id="17" name="Straight Connector 16"/>
          <p:cNvCxnSpPr/>
          <p:nvPr/>
        </p:nvCxnSpPr>
        <p:spPr>
          <a:xfrm rot="21540000" flipH="1">
            <a:off x="3581400" y="3167063"/>
            <a:ext cx="4572000" cy="11890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62" name="Group 5"/>
          <p:cNvGrpSpPr>
            <a:grpSpLocks/>
          </p:cNvGrpSpPr>
          <p:nvPr/>
        </p:nvGrpSpPr>
        <p:grpSpPr bwMode="auto">
          <a:xfrm>
            <a:off x="4725988" y="3208338"/>
            <a:ext cx="1000125" cy="1108075"/>
            <a:chOff x="1928800" y="2071678"/>
            <a:chExt cx="1000132" cy="1107996"/>
          </a:xfrm>
        </p:grpSpPr>
        <p:sp>
          <p:nvSpPr>
            <p:cNvPr id="19474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9475" name="TextBox 11"/>
            <p:cNvSpPr txBox="1">
              <a:spLocks noChangeArrowheads="1"/>
            </p:cNvSpPr>
            <p:nvPr/>
          </p:nvSpPr>
          <p:spPr bwMode="auto">
            <a:xfrm>
              <a:off x="1928800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E</a:t>
              </a:r>
              <a:endParaRPr lang="ar-SA" sz="4000"/>
            </a:p>
          </p:txBody>
        </p:sp>
      </p:grpSp>
      <p:grpSp>
        <p:nvGrpSpPr>
          <p:cNvPr id="19463" name="Group 5"/>
          <p:cNvGrpSpPr>
            <a:grpSpLocks/>
          </p:cNvGrpSpPr>
          <p:nvPr/>
        </p:nvGrpSpPr>
        <p:grpSpPr bwMode="auto">
          <a:xfrm>
            <a:off x="7429500" y="2447925"/>
            <a:ext cx="1000125" cy="1108075"/>
            <a:chOff x="1900224" y="2071678"/>
            <a:chExt cx="1000132" cy="1107996"/>
          </a:xfrm>
        </p:grpSpPr>
        <p:sp>
          <p:nvSpPr>
            <p:cNvPr id="19472" name="TextBox 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19473" name="TextBox 3"/>
            <p:cNvSpPr txBox="1">
              <a:spLocks noChangeArrowheads="1"/>
            </p:cNvSpPr>
            <p:nvPr/>
          </p:nvSpPr>
          <p:spPr bwMode="auto">
            <a:xfrm>
              <a:off x="1900224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19464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المتقاطعان</a:t>
            </a:r>
          </a:p>
        </p:txBody>
      </p:sp>
      <p:sp>
        <p:nvSpPr>
          <p:cNvPr id="19465" name="TextBox 18"/>
          <p:cNvSpPr txBox="1">
            <a:spLocks noChangeArrowheads="1"/>
          </p:cNvSpPr>
          <p:nvPr/>
        </p:nvSpPr>
        <p:spPr bwMode="auto">
          <a:xfrm>
            <a:off x="714375" y="5151438"/>
            <a:ext cx="800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المستقيمان </a:t>
            </a:r>
            <a:r>
              <a:rPr lang="en-US" sz="3600"/>
              <a:t>(EB)</a:t>
            </a:r>
            <a:r>
              <a:rPr lang="ar-SA" sz="3600"/>
              <a:t> و </a:t>
            </a:r>
            <a:r>
              <a:rPr lang="en-US" sz="3600"/>
              <a:t>(AC)</a:t>
            </a:r>
            <a:r>
              <a:rPr lang="ar-SA" sz="3600"/>
              <a:t> يتقاطعان في النقطة </a:t>
            </a:r>
            <a:r>
              <a:rPr lang="en-US" sz="3600"/>
              <a:t>E</a:t>
            </a:r>
            <a:r>
              <a:rPr lang="ar-SA" sz="3600"/>
              <a:t> .</a:t>
            </a: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6AC0E-2DBE-4B2D-8977-E8C9745A09B9}" type="slidenum">
              <a:rPr lang="ar-SA" smtClean="0"/>
              <a:pPr>
                <a:defRPr/>
              </a:pPr>
              <a:t>18</a:t>
            </a:fld>
            <a:endParaRPr lang="ar-SA"/>
          </a:p>
        </p:txBody>
      </p:sp>
      <p:grpSp>
        <p:nvGrpSpPr>
          <p:cNvPr id="19467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7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9469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9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9471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5400000" flipH="1" flipV="1">
            <a:off x="514350" y="1285875"/>
            <a:ext cx="4429125" cy="41433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57475" y="1514475"/>
            <a:ext cx="5143500" cy="26431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84" name="Group 5"/>
          <p:cNvGrpSpPr>
            <a:grpSpLocks/>
          </p:cNvGrpSpPr>
          <p:nvPr/>
        </p:nvGrpSpPr>
        <p:grpSpPr bwMode="auto">
          <a:xfrm>
            <a:off x="3371850" y="1357313"/>
            <a:ext cx="1000125" cy="1108075"/>
            <a:chOff x="1714480" y="2071678"/>
            <a:chExt cx="1000132" cy="1107996"/>
          </a:xfrm>
        </p:grpSpPr>
        <p:sp>
          <p:nvSpPr>
            <p:cNvPr id="20503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0504" name="TextBox 4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 flipV="1">
            <a:off x="871538" y="3600450"/>
            <a:ext cx="7000875" cy="142875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6543675" y="2978150"/>
            <a:ext cx="1000125" cy="1108075"/>
            <a:chOff x="1714480" y="2071678"/>
            <a:chExt cx="1000132" cy="1107996"/>
          </a:xfrm>
        </p:grpSpPr>
        <p:sp>
          <p:nvSpPr>
            <p:cNvPr id="20501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0502" name="TextBox 8"/>
            <p:cNvSpPr txBox="1">
              <a:spLocks noChangeArrowheads="1"/>
            </p:cNvSpPr>
            <p:nvPr/>
          </p:nvSpPr>
          <p:spPr bwMode="auto">
            <a:xfrm>
              <a:off x="1714480" y="210031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20487" name="Group 9"/>
          <p:cNvGrpSpPr>
            <a:grpSpLocks/>
          </p:cNvGrpSpPr>
          <p:nvPr/>
        </p:nvGrpSpPr>
        <p:grpSpPr bwMode="auto">
          <a:xfrm>
            <a:off x="728663" y="4171950"/>
            <a:ext cx="1000125" cy="1108075"/>
            <a:chOff x="1714480" y="2071678"/>
            <a:chExt cx="1000132" cy="1107996"/>
          </a:xfrm>
        </p:grpSpPr>
        <p:sp>
          <p:nvSpPr>
            <p:cNvPr id="20499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0500" name="TextBox 11"/>
            <p:cNvSpPr txBox="1">
              <a:spLocks noChangeArrowheads="1"/>
            </p:cNvSpPr>
            <p:nvPr/>
          </p:nvSpPr>
          <p:spPr bwMode="auto">
            <a:xfrm>
              <a:off x="1714480" y="212103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2925" y="527208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L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085975" y="157162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7030A0"/>
                </a:solidFill>
              </a:rPr>
              <a:t>K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786688" y="315753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00B0F0"/>
                </a:solidFill>
              </a:rPr>
              <a:t>D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871663" y="5364163"/>
            <a:ext cx="685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حدد نقطة تقاطع المستقيمين </a:t>
            </a:r>
            <a:r>
              <a:rPr lang="en-US" sz="4000"/>
              <a:t>(K)</a:t>
            </a:r>
            <a:r>
              <a:rPr lang="ar-SA" sz="4000"/>
              <a:t> و</a:t>
            </a:r>
            <a:r>
              <a:rPr lang="en-US" sz="4000"/>
              <a:t>(L) </a:t>
            </a:r>
            <a:r>
              <a:rPr lang="ar-SA" sz="4000"/>
              <a:t> ؟</a:t>
            </a:r>
          </a:p>
        </p:txBody>
      </p:sp>
      <p:sp>
        <p:nvSpPr>
          <p:cNvPr id="20492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المتقاطعان</a:t>
            </a:r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B0D55D-7E68-4DF1-AAF3-CE2E033D24DB}" type="slidenum">
              <a:rPr lang="ar-SA" smtClean="0"/>
              <a:pPr>
                <a:defRPr/>
              </a:pPr>
              <a:t>19</a:t>
            </a:fld>
            <a:endParaRPr lang="ar-SA"/>
          </a:p>
        </p:txBody>
      </p:sp>
      <p:grpSp>
        <p:nvGrpSpPr>
          <p:cNvPr id="20494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0496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0498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/>
          </p:cNvSpPr>
          <p:nvPr/>
        </p:nvSpPr>
        <p:spPr bwMode="auto">
          <a:xfrm>
            <a:off x="2157413" y="2473325"/>
            <a:ext cx="49291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9600" b="1">
                <a:solidFill>
                  <a:srgbClr val="FF0000"/>
                </a:solidFill>
              </a:rPr>
              <a:t>المستقيم  </a:t>
            </a:r>
          </a:p>
        </p:txBody>
      </p:sp>
      <p:sp>
        <p:nvSpPr>
          <p:cNvPr id="3075" name="TextBox 1"/>
          <p:cNvSpPr txBox="1">
            <a:spLocks/>
          </p:cNvSpPr>
          <p:nvPr/>
        </p:nvSpPr>
        <p:spPr bwMode="auto">
          <a:xfrm>
            <a:off x="3071813" y="142875"/>
            <a:ext cx="2143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  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7DBDC0-3EB4-45DE-83CA-A3907627C13E}" type="slidenum">
              <a:rPr lang="ar-SA" smtClean="0"/>
              <a:pPr>
                <a:defRPr/>
              </a:pPr>
              <a:t>2</a:t>
            </a:fld>
            <a:endParaRPr lang="ar-SA"/>
          </a:p>
        </p:txBody>
      </p:sp>
      <p:grpSp>
        <p:nvGrpSpPr>
          <p:cNvPr id="3077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079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081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5400000" flipH="1" flipV="1">
            <a:off x="514350" y="1285875"/>
            <a:ext cx="4429125" cy="41433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57475" y="1514475"/>
            <a:ext cx="5143500" cy="26431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508" name="Group 5"/>
          <p:cNvGrpSpPr>
            <a:grpSpLocks/>
          </p:cNvGrpSpPr>
          <p:nvPr/>
        </p:nvGrpSpPr>
        <p:grpSpPr bwMode="auto">
          <a:xfrm>
            <a:off x="3371850" y="1357313"/>
            <a:ext cx="1000125" cy="1108075"/>
            <a:chOff x="1714480" y="2071678"/>
            <a:chExt cx="1000132" cy="1107996"/>
          </a:xfrm>
        </p:grpSpPr>
        <p:sp>
          <p:nvSpPr>
            <p:cNvPr id="21527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1528" name="TextBox 4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 flipV="1">
            <a:off x="871538" y="3600450"/>
            <a:ext cx="7000875" cy="142875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510" name="Group 6"/>
          <p:cNvGrpSpPr>
            <a:grpSpLocks/>
          </p:cNvGrpSpPr>
          <p:nvPr/>
        </p:nvGrpSpPr>
        <p:grpSpPr bwMode="auto">
          <a:xfrm>
            <a:off x="6543675" y="2978150"/>
            <a:ext cx="1000125" cy="1108075"/>
            <a:chOff x="1714480" y="2071678"/>
            <a:chExt cx="1000132" cy="1107996"/>
          </a:xfrm>
        </p:grpSpPr>
        <p:sp>
          <p:nvSpPr>
            <p:cNvPr id="21525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1526" name="TextBox 8"/>
            <p:cNvSpPr txBox="1">
              <a:spLocks noChangeArrowheads="1"/>
            </p:cNvSpPr>
            <p:nvPr/>
          </p:nvSpPr>
          <p:spPr bwMode="auto">
            <a:xfrm>
              <a:off x="1714480" y="210031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21511" name="Group 9"/>
          <p:cNvGrpSpPr>
            <a:grpSpLocks/>
          </p:cNvGrpSpPr>
          <p:nvPr/>
        </p:nvGrpSpPr>
        <p:grpSpPr bwMode="auto">
          <a:xfrm>
            <a:off x="728663" y="4171950"/>
            <a:ext cx="1000125" cy="1108075"/>
            <a:chOff x="1714480" y="2071678"/>
            <a:chExt cx="1000132" cy="1107996"/>
          </a:xfrm>
        </p:grpSpPr>
        <p:sp>
          <p:nvSpPr>
            <p:cNvPr id="21523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1524" name="TextBox 11"/>
            <p:cNvSpPr txBox="1">
              <a:spLocks noChangeArrowheads="1"/>
            </p:cNvSpPr>
            <p:nvPr/>
          </p:nvSpPr>
          <p:spPr bwMode="auto">
            <a:xfrm>
              <a:off x="1714480" y="212103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542925" y="527208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L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1513" name="TextBox 16"/>
          <p:cNvSpPr txBox="1">
            <a:spLocks noChangeArrowheads="1"/>
          </p:cNvSpPr>
          <p:nvPr/>
        </p:nvSpPr>
        <p:spPr bwMode="auto">
          <a:xfrm>
            <a:off x="2085975" y="157162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7030A0"/>
                </a:solidFill>
              </a:rPr>
              <a:t>K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1514" name="TextBox 18"/>
          <p:cNvSpPr txBox="1">
            <a:spLocks noChangeArrowheads="1"/>
          </p:cNvSpPr>
          <p:nvPr/>
        </p:nvSpPr>
        <p:spPr bwMode="auto">
          <a:xfrm>
            <a:off x="7786688" y="315753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00B0F0"/>
                </a:solidFill>
              </a:rPr>
              <a:t>D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1515" name="TextBox 19"/>
          <p:cNvSpPr txBox="1">
            <a:spLocks noChangeArrowheads="1"/>
          </p:cNvSpPr>
          <p:nvPr/>
        </p:nvSpPr>
        <p:spPr bwMode="auto">
          <a:xfrm>
            <a:off x="1928813" y="5364163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نقطة تقاطع المستقيمين </a:t>
            </a:r>
            <a:r>
              <a:rPr lang="en-US" sz="4000"/>
              <a:t>(K)</a:t>
            </a:r>
            <a:r>
              <a:rPr lang="ar-SA" sz="4000"/>
              <a:t> و </a:t>
            </a:r>
            <a:r>
              <a:rPr lang="en-US" sz="4000"/>
              <a:t>(L)</a:t>
            </a:r>
            <a:r>
              <a:rPr lang="ar-SA" sz="4000"/>
              <a:t> هي </a:t>
            </a:r>
            <a:r>
              <a:rPr lang="en-US" sz="4000"/>
              <a:t>A</a:t>
            </a:r>
            <a:r>
              <a:rPr lang="ar-SA" sz="4000"/>
              <a:t> .</a:t>
            </a:r>
          </a:p>
        </p:txBody>
      </p:sp>
      <p:sp>
        <p:nvSpPr>
          <p:cNvPr id="21516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المتقاطعان</a:t>
            </a:r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4BC32-850C-4CA7-9E5F-76C01A82C53F}" type="slidenum">
              <a:rPr lang="ar-SA" smtClean="0"/>
              <a:pPr>
                <a:defRPr/>
              </a:pPr>
              <a:t>20</a:t>
            </a:fld>
            <a:endParaRPr lang="ar-SA"/>
          </a:p>
        </p:txBody>
      </p:sp>
      <p:grpSp>
        <p:nvGrpSpPr>
          <p:cNvPr id="21518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1520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1522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5400000" flipH="1" flipV="1">
            <a:off x="514350" y="1285875"/>
            <a:ext cx="4429125" cy="41433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57475" y="1514475"/>
            <a:ext cx="5143500" cy="26431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32" name="Group 5"/>
          <p:cNvGrpSpPr>
            <a:grpSpLocks/>
          </p:cNvGrpSpPr>
          <p:nvPr/>
        </p:nvGrpSpPr>
        <p:grpSpPr bwMode="auto">
          <a:xfrm>
            <a:off x="3371850" y="1357313"/>
            <a:ext cx="1000125" cy="1108075"/>
            <a:chOff x="1714480" y="2071678"/>
            <a:chExt cx="1000132" cy="1107996"/>
          </a:xfrm>
        </p:grpSpPr>
        <p:sp>
          <p:nvSpPr>
            <p:cNvPr id="22551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2552" name="TextBox 4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 flipV="1">
            <a:off x="871538" y="3600450"/>
            <a:ext cx="7000875" cy="142875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34" name="Group 6"/>
          <p:cNvGrpSpPr>
            <a:grpSpLocks/>
          </p:cNvGrpSpPr>
          <p:nvPr/>
        </p:nvGrpSpPr>
        <p:grpSpPr bwMode="auto">
          <a:xfrm>
            <a:off x="6543675" y="2978150"/>
            <a:ext cx="1000125" cy="1108075"/>
            <a:chOff x="1714480" y="2071678"/>
            <a:chExt cx="1000132" cy="1107996"/>
          </a:xfrm>
        </p:grpSpPr>
        <p:sp>
          <p:nvSpPr>
            <p:cNvPr id="22549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2550" name="TextBox 8"/>
            <p:cNvSpPr txBox="1">
              <a:spLocks noChangeArrowheads="1"/>
            </p:cNvSpPr>
            <p:nvPr/>
          </p:nvSpPr>
          <p:spPr bwMode="auto">
            <a:xfrm>
              <a:off x="1714480" y="210031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22535" name="Group 9"/>
          <p:cNvGrpSpPr>
            <a:grpSpLocks/>
          </p:cNvGrpSpPr>
          <p:nvPr/>
        </p:nvGrpSpPr>
        <p:grpSpPr bwMode="auto">
          <a:xfrm>
            <a:off x="728663" y="4171950"/>
            <a:ext cx="1000125" cy="1108075"/>
            <a:chOff x="1714480" y="2071678"/>
            <a:chExt cx="1000132" cy="1107996"/>
          </a:xfrm>
        </p:grpSpPr>
        <p:sp>
          <p:nvSpPr>
            <p:cNvPr id="22547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2548" name="TextBox 11"/>
            <p:cNvSpPr txBox="1">
              <a:spLocks noChangeArrowheads="1"/>
            </p:cNvSpPr>
            <p:nvPr/>
          </p:nvSpPr>
          <p:spPr bwMode="auto">
            <a:xfrm>
              <a:off x="1714480" y="212103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22536" name="TextBox 16"/>
          <p:cNvSpPr txBox="1">
            <a:spLocks noChangeArrowheads="1"/>
          </p:cNvSpPr>
          <p:nvPr/>
        </p:nvSpPr>
        <p:spPr bwMode="auto">
          <a:xfrm>
            <a:off x="2085975" y="157162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7030A0"/>
                </a:solidFill>
              </a:rPr>
              <a:t>K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2537" name="TextBox 18"/>
          <p:cNvSpPr txBox="1">
            <a:spLocks noChangeArrowheads="1"/>
          </p:cNvSpPr>
          <p:nvPr/>
        </p:nvSpPr>
        <p:spPr bwMode="auto">
          <a:xfrm>
            <a:off x="7786688" y="315753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00B0F0"/>
                </a:solidFill>
              </a:rPr>
              <a:t>D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2538" name="TextBox 19"/>
          <p:cNvSpPr txBox="1">
            <a:spLocks noChangeArrowheads="1"/>
          </p:cNvSpPr>
          <p:nvPr/>
        </p:nvSpPr>
        <p:spPr bwMode="auto">
          <a:xfrm>
            <a:off x="1871663" y="5364163"/>
            <a:ext cx="7072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حدد نقطة تقاطع المستقيمين </a:t>
            </a:r>
            <a:r>
              <a:rPr lang="en-US" sz="4000"/>
              <a:t>(K)</a:t>
            </a:r>
            <a:r>
              <a:rPr lang="ar-SA" sz="4000"/>
              <a:t> و </a:t>
            </a:r>
            <a:r>
              <a:rPr lang="en-US" sz="4000"/>
              <a:t>(D)</a:t>
            </a:r>
            <a:r>
              <a:rPr lang="ar-SA" sz="4000"/>
              <a:t> ؟</a:t>
            </a:r>
          </a:p>
        </p:txBody>
      </p:sp>
      <p:sp>
        <p:nvSpPr>
          <p:cNvPr id="22539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المتقاطعان</a:t>
            </a:r>
          </a:p>
        </p:txBody>
      </p:sp>
      <p:sp>
        <p:nvSpPr>
          <p:cNvPr id="22540" name="TextBox 14"/>
          <p:cNvSpPr txBox="1">
            <a:spLocks noChangeArrowheads="1"/>
          </p:cNvSpPr>
          <p:nvPr/>
        </p:nvSpPr>
        <p:spPr bwMode="auto">
          <a:xfrm>
            <a:off x="542925" y="527208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L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FEDB0-2BB8-4796-A5AC-0C8856D79F1E}" type="slidenum">
              <a:rPr lang="ar-SA" smtClean="0"/>
              <a:pPr>
                <a:defRPr/>
              </a:pPr>
              <a:t>21</a:t>
            </a:fld>
            <a:endParaRPr lang="ar-SA"/>
          </a:p>
        </p:txBody>
      </p:sp>
      <p:grpSp>
        <p:nvGrpSpPr>
          <p:cNvPr id="22542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2544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2546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5400000" flipH="1" flipV="1">
            <a:off x="514350" y="1285875"/>
            <a:ext cx="4429125" cy="41433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57475" y="1514475"/>
            <a:ext cx="5143500" cy="26431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556" name="Group 5"/>
          <p:cNvGrpSpPr>
            <a:grpSpLocks/>
          </p:cNvGrpSpPr>
          <p:nvPr/>
        </p:nvGrpSpPr>
        <p:grpSpPr bwMode="auto">
          <a:xfrm>
            <a:off x="3371850" y="1357313"/>
            <a:ext cx="1000125" cy="1108075"/>
            <a:chOff x="1714480" y="2071678"/>
            <a:chExt cx="1000132" cy="1107996"/>
          </a:xfrm>
        </p:grpSpPr>
        <p:sp>
          <p:nvSpPr>
            <p:cNvPr id="23575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3576" name="TextBox 4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 flipV="1">
            <a:off x="871538" y="3600450"/>
            <a:ext cx="7000875" cy="142875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558" name="Group 6"/>
          <p:cNvGrpSpPr>
            <a:grpSpLocks/>
          </p:cNvGrpSpPr>
          <p:nvPr/>
        </p:nvGrpSpPr>
        <p:grpSpPr bwMode="auto">
          <a:xfrm>
            <a:off x="6543675" y="2978150"/>
            <a:ext cx="1000125" cy="1108075"/>
            <a:chOff x="1714480" y="2071678"/>
            <a:chExt cx="1000132" cy="1107996"/>
          </a:xfrm>
        </p:grpSpPr>
        <p:sp>
          <p:nvSpPr>
            <p:cNvPr id="23573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3574" name="TextBox 8"/>
            <p:cNvSpPr txBox="1">
              <a:spLocks noChangeArrowheads="1"/>
            </p:cNvSpPr>
            <p:nvPr/>
          </p:nvSpPr>
          <p:spPr bwMode="auto">
            <a:xfrm>
              <a:off x="1714480" y="210031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23559" name="Group 9"/>
          <p:cNvGrpSpPr>
            <a:grpSpLocks/>
          </p:cNvGrpSpPr>
          <p:nvPr/>
        </p:nvGrpSpPr>
        <p:grpSpPr bwMode="auto">
          <a:xfrm>
            <a:off x="728663" y="4171950"/>
            <a:ext cx="1000125" cy="1108075"/>
            <a:chOff x="1714480" y="2071678"/>
            <a:chExt cx="1000132" cy="1107996"/>
          </a:xfrm>
        </p:grpSpPr>
        <p:sp>
          <p:nvSpPr>
            <p:cNvPr id="23571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3572" name="TextBox 11"/>
            <p:cNvSpPr txBox="1">
              <a:spLocks noChangeArrowheads="1"/>
            </p:cNvSpPr>
            <p:nvPr/>
          </p:nvSpPr>
          <p:spPr bwMode="auto">
            <a:xfrm>
              <a:off x="1714480" y="212103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23560" name="TextBox 14"/>
          <p:cNvSpPr txBox="1">
            <a:spLocks noChangeArrowheads="1"/>
          </p:cNvSpPr>
          <p:nvPr/>
        </p:nvSpPr>
        <p:spPr bwMode="auto">
          <a:xfrm>
            <a:off x="542925" y="527208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L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3561" name="TextBox 16"/>
          <p:cNvSpPr txBox="1">
            <a:spLocks noChangeArrowheads="1"/>
          </p:cNvSpPr>
          <p:nvPr/>
        </p:nvSpPr>
        <p:spPr bwMode="auto">
          <a:xfrm>
            <a:off x="2085975" y="157162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7030A0"/>
                </a:solidFill>
              </a:rPr>
              <a:t>K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3562" name="TextBox 18"/>
          <p:cNvSpPr txBox="1">
            <a:spLocks noChangeArrowheads="1"/>
          </p:cNvSpPr>
          <p:nvPr/>
        </p:nvSpPr>
        <p:spPr bwMode="auto">
          <a:xfrm>
            <a:off x="7786688" y="315753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00B0F0"/>
                </a:solidFill>
              </a:rPr>
              <a:t>D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3563" name="TextBox 19"/>
          <p:cNvSpPr txBox="1">
            <a:spLocks noChangeArrowheads="1"/>
          </p:cNvSpPr>
          <p:nvPr/>
        </p:nvSpPr>
        <p:spPr bwMode="auto">
          <a:xfrm>
            <a:off x="1585913" y="5364163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نقطة تقاطع المستقيمين </a:t>
            </a:r>
            <a:r>
              <a:rPr lang="en-US" sz="4000"/>
              <a:t>(K)</a:t>
            </a:r>
            <a:r>
              <a:rPr lang="ar-SA" sz="4000"/>
              <a:t> و </a:t>
            </a:r>
            <a:r>
              <a:rPr lang="en-US" sz="4000"/>
              <a:t>(D)</a:t>
            </a:r>
            <a:r>
              <a:rPr lang="ar-SA" sz="4000"/>
              <a:t> هي </a:t>
            </a:r>
            <a:r>
              <a:rPr lang="en-US" sz="4000"/>
              <a:t>C</a:t>
            </a:r>
            <a:r>
              <a:rPr lang="ar-SA" sz="4000"/>
              <a:t> .</a:t>
            </a:r>
          </a:p>
        </p:txBody>
      </p:sp>
      <p:sp>
        <p:nvSpPr>
          <p:cNvPr id="23564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المتقاطعان</a:t>
            </a:r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CEE62-B152-4312-8AB7-E588726E818A}" type="slidenum">
              <a:rPr lang="ar-SA" smtClean="0"/>
              <a:pPr>
                <a:defRPr/>
              </a:pPr>
              <a:t>22</a:t>
            </a:fld>
            <a:endParaRPr lang="ar-SA"/>
          </a:p>
        </p:txBody>
      </p:sp>
      <p:grpSp>
        <p:nvGrpSpPr>
          <p:cNvPr id="23566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3568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3570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5400000" flipH="1" flipV="1">
            <a:off x="514350" y="1285875"/>
            <a:ext cx="4429125" cy="41433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57475" y="1514475"/>
            <a:ext cx="5143500" cy="26431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580" name="Group 5"/>
          <p:cNvGrpSpPr>
            <a:grpSpLocks/>
          </p:cNvGrpSpPr>
          <p:nvPr/>
        </p:nvGrpSpPr>
        <p:grpSpPr bwMode="auto">
          <a:xfrm>
            <a:off x="3371850" y="1357313"/>
            <a:ext cx="1000125" cy="1108075"/>
            <a:chOff x="1714480" y="2071678"/>
            <a:chExt cx="1000132" cy="1107996"/>
          </a:xfrm>
        </p:grpSpPr>
        <p:sp>
          <p:nvSpPr>
            <p:cNvPr id="24599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4600" name="TextBox 4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 flipV="1">
            <a:off x="871538" y="3600450"/>
            <a:ext cx="7000875" cy="142875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6543675" y="2978150"/>
            <a:ext cx="1000125" cy="1108075"/>
            <a:chOff x="1714480" y="2071678"/>
            <a:chExt cx="1000132" cy="1107996"/>
          </a:xfrm>
        </p:grpSpPr>
        <p:sp>
          <p:nvSpPr>
            <p:cNvPr id="24597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4598" name="TextBox 8"/>
            <p:cNvSpPr txBox="1">
              <a:spLocks noChangeArrowheads="1"/>
            </p:cNvSpPr>
            <p:nvPr/>
          </p:nvSpPr>
          <p:spPr bwMode="auto">
            <a:xfrm>
              <a:off x="1714480" y="210031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24583" name="Group 9"/>
          <p:cNvGrpSpPr>
            <a:grpSpLocks/>
          </p:cNvGrpSpPr>
          <p:nvPr/>
        </p:nvGrpSpPr>
        <p:grpSpPr bwMode="auto">
          <a:xfrm>
            <a:off x="728663" y="4171950"/>
            <a:ext cx="1000125" cy="1108075"/>
            <a:chOff x="1714480" y="2071678"/>
            <a:chExt cx="1000132" cy="1107996"/>
          </a:xfrm>
        </p:grpSpPr>
        <p:sp>
          <p:nvSpPr>
            <p:cNvPr id="24595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4596" name="TextBox 11"/>
            <p:cNvSpPr txBox="1">
              <a:spLocks noChangeArrowheads="1"/>
            </p:cNvSpPr>
            <p:nvPr/>
          </p:nvSpPr>
          <p:spPr bwMode="auto">
            <a:xfrm>
              <a:off x="1714480" y="212103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24584" name="TextBox 14"/>
          <p:cNvSpPr txBox="1">
            <a:spLocks noChangeArrowheads="1"/>
          </p:cNvSpPr>
          <p:nvPr/>
        </p:nvSpPr>
        <p:spPr bwMode="auto">
          <a:xfrm>
            <a:off x="542925" y="527208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L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4585" name="TextBox 16"/>
          <p:cNvSpPr txBox="1">
            <a:spLocks noChangeArrowheads="1"/>
          </p:cNvSpPr>
          <p:nvPr/>
        </p:nvSpPr>
        <p:spPr bwMode="auto">
          <a:xfrm>
            <a:off x="2085975" y="157162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7030A0"/>
                </a:solidFill>
              </a:rPr>
              <a:t>K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4586" name="TextBox 18"/>
          <p:cNvSpPr txBox="1">
            <a:spLocks noChangeArrowheads="1"/>
          </p:cNvSpPr>
          <p:nvPr/>
        </p:nvSpPr>
        <p:spPr bwMode="auto">
          <a:xfrm>
            <a:off x="7786688" y="315753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00B0F0"/>
                </a:solidFill>
              </a:rPr>
              <a:t>D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4587" name="TextBox 19"/>
          <p:cNvSpPr txBox="1">
            <a:spLocks noChangeArrowheads="1"/>
          </p:cNvSpPr>
          <p:nvPr/>
        </p:nvSpPr>
        <p:spPr bwMode="auto">
          <a:xfrm>
            <a:off x="1871663" y="5364163"/>
            <a:ext cx="685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حدد نقطة تقاطع المستقيمين </a:t>
            </a:r>
            <a:r>
              <a:rPr lang="en-US" sz="4000"/>
              <a:t>(L)</a:t>
            </a:r>
            <a:r>
              <a:rPr lang="ar-SA" sz="4000"/>
              <a:t> و </a:t>
            </a:r>
            <a:r>
              <a:rPr lang="en-US" sz="4000"/>
              <a:t>(D)</a:t>
            </a:r>
            <a:r>
              <a:rPr lang="ar-SA" sz="4000"/>
              <a:t> ؟</a:t>
            </a:r>
          </a:p>
        </p:txBody>
      </p:sp>
      <p:sp>
        <p:nvSpPr>
          <p:cNvPr id="24588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المتقاطعان</a:t>
            </a:r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45A9B9-E47D-4BC4-85AA-D252F78B8D44}" type="slidenum">
              <a:rPr lang="ar-SA" smtClean="0"/>
              <a:pPr>
                <a:defRPr/>
              </a:pPr>
              <a:t>23</a:t>
            </a:fld>
            <a:endParaRPr lang="ar-SA"/>
          </a:p>
        </p:txBody>
      </p:sp>
      <p:grpSp>
        <p:nvGrpSpPr>
          <p:cNvPr id="24590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4592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4594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5400000" flipH="1" flipV="1">
            <a:off x="514350" y="1285875"/>
            <a:ext cx="4429125" cy="41433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57475" y="1514475"/>
            <a:ext cx="5143500" cy="26431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604" name="Group 5"/>
          <p:cNvGrpSpPr>
            <a:grpSpLocks/>
          </p:cNvGrpSpPr>
          <p:nvPr/>
        </p:nvGrpSpPr>
        <p:grpSpPr bwMode="auto">
          <a:xfrm>
            <a:off x="3371850" y="1357313"/>
            <a:ext cx="1000125" cy="1108075"/>
            <a:chOff x="1714480" y="2071678"/>
            <a:chExt cx="1000132" cy="1107996"/>
          </a:xfrm>
        </p:grpSpPr>
        <p:sp>
          <p:nvSpPr>
            <p:cNvPr id="25623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5624" name="TextBox 4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 flipV="1">
            <a:off x="871538" y="3600450"/>
            <a:ext cx="7000875" cy="142875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606" name="Group 6"/>
          <p:cNvGrpSpPr>
            <a:grpSpLocks/>
          </p:cNvGrpSpPr>
          <p:nvPr/>
        </p:nvGrpSpPr>
        <p:grpSpPr bwMode="auto">
          <a:xfrm>
            <a:off x="6543675" y="2978150"/>
            <a:ext cx="1000125" cy="1108075"/>
            <a:chOff x="1714480" y="2071678"/>
            <a:chExt cx="1000132" cy="1107996"/>
          </a:xfrm>
        </p:grpSpPr>
        <p:sp>
          <p:nvSpPr>
            <p:cNvPr id="25621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5622" name="TextBox 8"/>
            <p:cNvSpPr txBox="1">
              <a:spLocks noChangeArrowheads="1"/>
            </p:cNvSpPr>
            <p:nvPr/>
          </p:nvSpPr>
          <p:spPr bwMode="auto">
            <a:xfrm>
              <a:off x="1714480" y="210031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25607" name="Group 9"/>
          <p:cNvGrpSpPr>
            <a:grpSpLocks/>
          </p:cNvGrpSpPr>
          <p:nvPr/>
        </p:nvGrpSpPr>
        <p:grpSpPr bwMode="auto">
          <a:xfrm>
            <a:off x="728663" y="4171950"/>
            <a:ext cx="1000125" cy="1108075"/>
            <a:chOff x="1714480" y="2071678"/>
            <a:chExt cx="1000132" cy="1107996"/>
          </a:xfrm>
        </p:grpSpPr>
        <p:sp>
          <p:nvSpPr>
            <p:cNvPr id="25619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5620" name="TextBox 11"/>
            <p:cNvSpPr txBox="1">
              <a:spLocks noChangeArrowheads="1"/>
            </p:cNvSpPr>
            <p:nvPr/>
          </p:nvSpPr>
          <p:spPr bwMode="auto">
            <a:xfrm>
              <a:off x="1714480" y="212103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25608" name="TextBox 14"/>
          <p:cNvSpPr txBox="1">
            <a:spLocks noChangeArrowheads="1"/>
          </p:cNvSpPr>
          <p:nvPr/>
        </p:nvSpPr>
        <p:spPr bwMode="auto">
          <a:xfrm>
            <a:off x="542925" y="527208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L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5609" name="TextBox 16"/>
          <p:cNvSpPr txBox="1">
            <a:spLocks noChangeArrowheads="1"/>
          </p:cNvSpPr>
          <p:nvPr/>
        </p:nvSpPr>
        <p:spPr bwMode="auto">
          <a:xfrm>
            <a:off x="2085975" y="157162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7030A0"/>
                </a:solidFill>
              </a:rPr>
              <a:t>K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5610" name="TextBox 18"/>
          <p:cNvSpPr txBox="1">
            <a:spLocks noChangeArrowheads="1"/>
          </p:cNvSpPr>
          <p:nvPr/>
        </p:nvSpPr>
        <p:spPr bwMode="auto">
          <a:xfrm>
            <a:off x="7786688" y="315753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00B0F0"/>
                </a:solidFill>
              </a:rPr>
              <a:t>D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5611" name="TextBox 19"/>
          <p:cNvSpPr txBox="1">
            <a:spLocks noChangeArrowheads="1"/>
          </p:cNvSpPr>
          <p:nvPr/>
        </p:nvSpPr>
        <p:spPr bwMode="auto">
          <a:xfrm>
            <a:off x="1657350" y="5364163"/>
            <a:ext cx="7429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نقطة تقاطع المستقيمين </a:t>
            </a:r>
            <a:r>
              <a:rPr lang="en-US" sz="4000"/>
              <a:t>(L)</a:t>
            </a:r>
            <a:r>
              <a:rPr lang="ar-SA" sz="4000"/>
              <a:t> و </a:t>
            </a:r>
            <a:r>
              <a:rPr lang="en-US" sz="4000"/>
              <a:t>(D)</a:t>
            </a:r>
            <a:r>
              <a:rPr lang="ar-SA" sz="4000"/>
              <a:t> هي </a:t>
            </a:r>
            <a:r>
              <a:rPr lang="en-US" sz="4000"/>
              <a:t>B</a:t>
            </a:r>
            <a:r>
              <a:rPr lang="ar-SA" sz="4000"/>
              <a:t> . </a:t>
            </a:r>
          </a:p>
        </p:txBody>
      </p:sp>
      <p:sp>
        <p:nvSpPr>
          <p:cNvPr id="25612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المتقاطعان</a:t>
            </a:r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692684-406C-47C4-9668-49A3DB5B468D}" type="slidenum">
              <a:rPr lang="ar-SA" smtClean="0"/>
              <a:pPr>
                <a:defRPr/>
              </a:pPr>
              <a:t>24</a:t>
            </a:fld>
            <a:endParaRPr lang="ar-SA"/>
          </a:p>
        </p:txBody>
      </p:sp>
      <p:grpSp>
        <p:nvGrpSpPr>
          <p:cNvPr id="25614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5616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5618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873250" y="1625600"/>
            <a:ext cx="5214938" cy="10001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0800000" flipV="1">
            <a:off x="1801813" y="1697038"/>
            <a:ext cx="5357812" cy="100012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31000" y="105410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d</a:t>
            </a:r>
            <a:endParaRPr lang="ar-SA" sz="40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016125" y="105410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d'</a:t>
            </a:r>
            <a:endParaRPr lang="ar-SA" sz="400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159250" y="1374775"/>
            <a:ext cx="1000125" cy="1108075"/>
            <a:chOff x="1714480" y="2071678"/>
            <a:chExt cx="1000132" cy="1107996"/>
          </a:xfrm>
        </p:grpSpPr>
        <p:sp>
          <p:nvSpPr>
            <p:cNvPr id="26640" name="TextBox 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latin typeface="Bodoni MT" pitchFamily="18" charset="0"/>
                </a:rPr>
                <a:t>.</a:t>
              </a:r>
              <a:endParaRPr lang="ar-SA" sz="6600">
                <a:latin typeface="Bodoni MT" pitchFamily="18" charset="0"/>
              </a:endParaRPr>
            </a:p>
          </p:txBody>
        </p:sp>
        <p:sp>
          <p:nvSpPr>
            <p:cNvPr id="26641" name="TextBox 9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8" y="3411538"/>
            <a:ext cx="9286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buClr>
                <a:srgbClr val="00B050"/>
              </a:buClr>
              <a:buFont typeface="Wingdings" pitchFamily="2" charset="2"/>
              <a:buChar char="ü"/>
            </a:pPr>
            <a:r>
              <a:rPr lang="ar-SA" sz="4000"/>
              <a:t> المستقيمان </a:t>
            </a:r>
            <a:r>
              <a:rPr lang="en-US" sz="4000"/>
              <a:t>(d)</a:t>
            </a:r>
            <a:r>
              <a:rPr lang="ar-SA" sz="4000"/>
              <a:t> و </a:t>
            </a:r>
            <a:r>
              <a:rPr lang="en-US" sz="4000"/>
              <a:t>(d')</a:t>
            </a:r>
            <a:r>
              <a:rPr lang="ar-SA" sz="4000"/>
              <a:t> متقاطعان في النقطة </a:t>
            </a:r>
            <a:r>
              <a:rPr lang="en-US" sz="4000"/>
              <a:t>A</a:t>
            </a:r>
            <a:r>
              <a:rPr lang="ar-SA" sz="4000"/>
              <a:t> 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00113" y="4554538"/>
            <a:ext cx="86868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buClr>
                <a:srgbClr val="00B050"/>
              </a:buClr>
              <a:buFont typeface="Wingdings" pitchFamily="2" charset="2"/>
              <a:buChar char="ü"/>
            </a:pPr>
            <a:r>
              <a:rPr lang="ar-SA" sz="4000"/>
              <a:t> النقطة </a:t>
            </a:r>
            <a:r>
              <a:rPr lang="en-US" sz="4000"/>
              <a:t>A</a:t>
            </a:r>
            <a:r>
              <a:rPr lang="ar-SA" sz="4000"/>
              <a:t> هي النقطة الوحيدة المشتركة بين المستقيمين </a:t>
            </a:r>
            <a:r>
              <a:rPr lang="en-US" sz="4000"/>
              <a:t>(d)</a:t>
            </a:r>
            <a:r>
              <a:rPr lang="ar-SA" sz="4000"/>
              <a:t> و </a:t>
            </a:r>
            <a:r>
              <a:rPr lang="en-US" sz="4000"/>
              <a:t> (d')</a:t>
            </a:r>
            <a:r>
              <a:rPr lang="ar-SA" sz="4000"/>
              <a:t>.  </a:t>
            </a:r>
          </a:p>
        </p:txBody>
      </p:sp>
      <p:sp>
        <p:nvSpPr>
          <p:cNvPr id="26633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المتقاطعان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F5457C-EF3A-4926-893F-B5803714893D}" type="slidenum">
              <a:rPr lang="ar-SA" smtClean="0"/>
              <a:pPr>
                <a:defRPr/>
              </a:pPr>
              <a:t>25</a:t>
            </a:fld>
            <a:endParaRPr lang="ar-SA"/>
          </a:p>
        </p:txBody>
      </p:sp>
      <p:grpSp>
        <p:nvGrpSpPr>
          <p:cNvPr id="26635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1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6637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3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6639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857250" y="1714500"/>
            <a:ext cx="6072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endParaRPr lang="ar-MA">
              <a:latin typeface="Calibri" pitchFamily="34" charset="0"/>
            </a:endParaRPr>
          </a:p>
        </p:txBody>
      </p:sp>
      <p:sp>
        <p:nvSpPr>
          <p:cNvPr id="27651" name="TextBox 2"/>
          <p:cNvSpPr txBox="1">
            <a:spLocks noChangeArrowheads="1"/>
          </p:cNvSpPr>
          <p:nvPr/>
        </p:nvSpPr>
        <p:spPr bwMode="auto">
          <a:xfrm>
            <a:off x="785813" y="2805113"/>
            <a:ext cx="79295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8000" b="1">
                <a:solidFill>
                  <a:srgbClr val="FF0000"/>
                </a:solidFill>
              </a:rPr>
              <a:t>المستقيمان المتوازيان</a:t>
            </a:r>
          </a:p>
        </p:txBody>
      </p:sp>
      <p:sp>
        <p:nvSpPr>
          <p:cNvPr id="27652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المتوازيان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C26286-706F-44DD-B93A-EF46566A9341}" type="slidenum">
              <a:rPr lang="ar-SA" smtClean="0"/>
              <a:pPr>
                <a:defRPr/>
              </a:pPr>
              <a:t>26</a:t>
            </a:fld>
            <a:endParaRPr lang="ar-SA"/>
          </a:p>
        </p:txBody>
      </p:sp>
      <p:grpSp>
        <p:nvGrpSpPr>
          <p:cNvPr id="27654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7656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7658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>
          <a:xfrm>
            <a:off x="828675" y="1847850"/>
            <a:ext cx="3857625" cy="3500438"/>
          </a:xfrm>
          <a:prstGeom prst="parallelogram">
            <a:avLst>
              <a:gd name="adj" fmla="val 2173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cxnSp>
        <p:nvCxnSpPr>
          <p:cNvPr id="18" name="Straight Connector 17"/>
          <p:cNvCxnSpPr/>
          <p:nvPr/>
        </p:nvCxnSpPr>
        <p:spPr>
          <a:xfrm>
            <a:off x="771525" y="1824038"/>
            <a:ext cx="4643438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4300" y="5332413"/>
            <a:ext cx="4643438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1976438" y="3262312"/>
            <a:ext cx="4572000" cy="100012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1123949" y="3286125"/>
            <a:ext cx="4572000" cy="100012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679" name="Group 5"/>
          <p:cNvGrpSpPr>
            <a:grpSpLocks/>
          </p:cNvGrpSpPr>
          <p:nvPr/>
        </p:nvGrpSpPr>
        <p:grpSpPr bwMode="auto">
          <a:xfrm>
            <a:off x="3971925" y="1062038"/>
            <a:ext cx="1000125" cy="1108075"/>
            <a:chOff x="1500166" y="2071678"/>
            <a:chExt cx="1000132" cy="1107996"/>
          </a:xfrm>
        </p:grpSpPr>
        <p:sp>
          <p:nvSpPr>
            <p:cNvPr id="28699" name="TextBox 6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28700" name="TextBox 7"/>
            <p:cNvSpPr txBox="1">
              <a:spLocks noChangeArrowheads="1"/>
            </p:cNvSpPr>
            <p:nvPr/>
          </p:nvSpPr>
          <p:spPr bwMode="auto">
            <a:xfrm>
              <a:off x="1500166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28680" name="Group 5"/>
          <p:cNvGrpSpPr>
            <a:grpSpLocks/>
          </p:cNvGrpSpPr>
          <p:nvPr/>
        </p:nvGrpSpPr>
        <p:grpSpPr bwMode="auto">
          <a:xfrm>
            <a:off x="828675" y="1047750"/>
            <a:ext cx="1000125" cy="1108075"/>
            <a:chOff x="1443016" y="2071678"/>
            <a:chExt cx="1000132" cy="1107996"/>
          </a:xfrm>
        </p:grpSpPr>
        <p:sp>
          <p:nvSpPr>
            <p:cNvPr id="28697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28698" name="TextBox 4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28681" name="Group 5"/>
          <p:cNvGrpSpPr>
            <a:grpSpLocks/>
          </p:cNvGrpSpPr>
          <p:nvPr/>
        </p:nvGrpSpPr>
        <p:grpSpPr bwMode="auto">
          <a:xfrm>
            <a:off x="3686175" y="4562475"/>
            <a:ext cx="1000125" cy="1500188"/>
            <a:chOff x="1985946" y="2071678"/>
            <a:chExt cx="1000132" cy="1500198"/>
          </a:xfrm>
        </p:grpSpPr>
        <p:sp>
          <p:nvSpPr>
            <p:cNvPr id="28695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28696" name="TextBox 10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28682" name="Group 5"/>
          <p:cNvGrpSpPr>
            <a:grpSpLocks/>
          </p:cNvGrpSpPr>
          <p:nvPr/>
        </p:nvGrpSpPr>
        <p:grpSpPr bwMode="auto">
          <a:xfrm>
            <a:off x="471488" y="4562475"/>
            <a:ext cx="1000125" cy="1493838"/>
            <a:chOff x="1857356" y="2071678"/>
            <a:chExt cx="1000132" cy="1493704"/>
          </a:xfrm>
        </p:grpSpPr>
        <p:sp>
          <p:nvSpPr>
            <p:cNvPr id="28693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28694" name="TextBox 13"/>
            <p:cNvSpPr txBox="1">
              <a:spLocks noChangeArrowheads="1"/>
            </p:cNvSpPr>
            <p:nvPr/>
          </p:nvSpPr>
          <p:spPr bwMode="auto">
            <a:xfrm>
              <a:off x="1857356" y="28574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072063" y="2143125"/>
            <a:ext cx="38576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200"/>
              <a:t>أذكر المستقيمات المتوازية في الشكل ؟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429125" y="3286125"/>
            <a:ext cx="4714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2800"/>
              <a:t>المستقيمين </a:t>
            </a:r>
            <a:r>
              <a:rPr lang="en-US" sz="2800"/>
              <a:t>(AB)</a:t>
            </a:r>
            <a:r>
              <a:rPr lang="ar-SA" sz="2800"/>
              <a:t> و </a:t>
            </a:r>
            <a:r>
              <a:rPr lang="en-US" sz="2800"/>
              <a:t>(DC)</a:t>
            </a:r>
            <a:r>
              <a:rPr lang="ar-SA" sz="2800"/>
              <a:t> متوازيان . 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500563" y="4048125"/>
            <a:ext cx="4714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2800"/>
              <a:t>المستقيمين </a:t>
            </a:r>
            <a:r>
              <a:rPr lang="en-US" sz="2800"/>
              <a:t>(CB)</a:t>
            </a:r>
            <a:r>
              <a:rPr lang="ar-SA" sz="2800"/>
              <a:t> و </a:t>
            </a:r>
            <a:r>
              <a:rPr lang="en-US" sz="2800"/>
              <a:t>(DA)</a:t>
            </a:r>
            <a:r>
              <a:rPr lang="ar-SA" sz="2800"/>
              <a:t> متوازيان . </a:t>
            </a:r>
          </a:p>
        </p:txBody>
      </p:sp>
      <p:sp>
        <p:nvSpPr>
          <p:cNvPr id="28686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المتوازيان</a:t>
            </a:r>
          </a:p>
        </p:txBody>
      </p:sp>
      <p:sp>
        <p:nvSpPr>
          <p:cNvPr id="28" name="Espace réservé du numéro de diapositive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B419D0-B8DE-41B3-9C03-6C469DAF6CE5}" type="slidenum">
              <a:rPr lang="ar-SA" smtClean="0"/>
              <a:pPr>
                <a:defRPr/>
              </a:pPr>
              <a:t>27</a:t>
            </a:fld>
            <a:endParaRPr lang="ar-SA"/>
          </a:p>
        </p:txBody>
      </p:sp>
      <p:grpSp>
        <p:nvGrpSpPr>
          <p:cNvPr id="28688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3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8690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8692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1" grpId="0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2143125" y="2984500"/>
            <a:ext cx="4929188" cy="19288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143125" y="2984500"/>
            <a:ext cx="4929188" cy="19288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672013" y="1384300"/>
            <a:ext cx="1000125" cy="1108075"/>
            <a:chOff x="1728768" y="2071678"/>
            <a:chExt cx="1000132" cy="1107996"/>
          </a:xfrm>
        </p:grpSpPr>
        <p:sp>
          <p:nvSpPr>
            <p:cNvPr id="29710" name="TextBox 4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29711" name="TextBox 5"/>
            <p:cNvSpPr txBox="1">
              <a:spLocks noChangeArrowheads="1"/>
            </p:cNvSpPr>
            <p:nvPr/>
          </p:nvSpPr>
          <p:spPr bwMode="auto">
            <a:xfrm>
              <a:off x="1728768" y="21496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M</a:t>
              </a:r>
              <a:endParaRPr lang="ar-SA" sz="4000"/>
            </a:p>
          </p:txBody>
        </p:sp>
      </p:grp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0013" y="53848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800"/>
              <a:t>كم من مستقيم يمر من </a:t>
            </a:r>
            <a:r>
              <a:rPr lang="en-US" sz="4800"/>
              <a:t>M</a:t>
            </a:r>
            <a:r>
              <a:rPr lang="ar-SA" sz="4800"/>
              <a:t> و يوازي (∆) ؟ </a:t>
            </a:r>
          </a:p>
        </p:txBody>
      </p:sp>
      <p:sp>
        <p:nvSpPr>
          <p:cNvPr id="29702" name="TextBox 8"/>
          <p:cNvSpPr txBox="1">
            <a:spLocks noChangeArrowheads="1"/>
          </p:cNvSpPr>
          <p:nvPr/>
        </p:nvSpPr>
        <p:spPr bwMode="auto">
          <a:xfrm>
            <a:off x="1857375" y="312737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∆</a:t>
            </a:r>
            <a:r>
              <a:rPr lang="en-US" sz="4000"/>
              <a:t>)</a:t>
            </a:r>
            <a:endParaRPr lang="ar-SA" sz="4000"/>
          </a:p>
        </p:txBody>
      </p:sp>
      <p:sp>
        <p:nvSpPr>
          <p:cNvPr id="29703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المتوازيان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804F9-7096-4EEB-AD93-46BABC6E4860}" type="slidenum">
              <a:rPr lang="ar-SA" smtClean="0"/>
              <a:pPr>
                <a:defRPr/>
              </a:pPr>
              <a:t>28</a:t>
            </a:fld>
            <a:endParaRPr lang="ar-SA"/>
          </a:p>
        </p:txBody>
      </p:sp>
      <p:grpSp>
        <p:nvGrpSpPr>
          <p:cNvPr id="29705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9707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1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9709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L 0.06059 -0.258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-1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2143125" y="2984500"/>
            <a:ext cx="4929188" cy="19288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143125" y="2984500"/>
            <a:ext cx="4929188" cy="19288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4" name="TextBox 8"/>
          <p:cNvSpPr txBox="1">
            <a:spLocks noChangeArrowheads="1"/>
          </p:cNvSpPr>
          <p:nvPr/>
        </p:nvSpPr>
        <p:spPr bwMode="auto">
          <a:xfrm>
            <a:off x="1857375" y="3127375"/>
            <a:ext cx="1000125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∆</a:t>
            </a:r>
            <a:r>
              <a:rPr lang="en-US" sz="4000"/>
              <a:t>)</a:t>
            </a:r>
            <a:endParaRPr lang="ar-SA" sz="4000"/>
          </a:p>
        </p:txBody>
      </p:sp>
      <p:cxnSp>
        <p:nvCxnSpPr>
          <p:cNvPr id="10" name="Straight Connector 9"/>
          <p:cNvCxnSpPr/>
          <p:nvPr/>
        </p:nvCxnSpPr>
        <p:spPr>
          <a:xfrm>
            <a:off x="2686050" y="1200150"/>
            <a:ext cx="4929188" cy="19288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726" name="Group 5"/>
          <p:cNvGrpSpPr>
            <a:grpSpLocks/>
          </p:cNvGrpSpPr>
          <p:nvPr/>
        </p:nvGrpSpPr>
        <p:grpSpPr bwMode="auto">
          <a:xfrm>
            <a:off x="4672013" y="1384300"/>
            <a:ext cx="1000125" cy="1106488"/>
            <a:chOff x="1728768" y="2071678"/>
            <a:chExt cx="1000132" cy="1107996"/>
          </a:xfrm>
        </p:grpSpPr>
        <p:sp>
          <p:nvSpPr>
            <p:cNvPr id="30735" name="TextBox 4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0736" name="TextBox 5"/>
            <p:cNvSpPr txBox="1">
              <a:spLocks noChangeArrowheads="1"/>
            </p:cNvSpPr>
            <p:nvPr/>
          </p:nvSpPr>
          <p:spPr bwMode="auto">
            <a:xfrm>
              <a:off x="1728768" y="21496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M</a:t>
              </a:r>
              <a:endParaRPr lang="ar-SA" sz="4000"/>
            </a:p>
          </p:txBody>
        </p:sp>
      </p:grp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42875" y="5384800"/>
            <a:ext cx="8858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800"/>
              <a:t>يوجد مستقيم وحيد يمر من </a:t>
            </a:r>
            <a:r>
              <a:rPr lang="en-US" sz="4800"/>
              <a:t>M</a:t>
            </a:r>
            <a:r>
              <a:rPr lang="ar-SA" sz="4800"/>
              <a:t> ويوازي (∆) . </a:t>
            </a:r>
          </a:p>
        </p:txBody>
      </p:sp>
      <p:sp>
        <p:nvSpPr>
          <p:cNvPr id="30728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المتوازيان</a:t>
            </a:r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D86628-FCFB-4377-B254-841828E1439A}" type="slidenum">
              <a:rPr lang="ar-SA" smtClean="0"/>
              <a:pPr>
                <a:defRPr/>
              </a:pPr>
              <a:t>29</a:t>
            </a:fld>
            <a:endParaRPr lang="ar-SA"/>
          </a:p>
        </p:txBody>
      </p:sp>
      <p:grpSp>
        <p:nvGrpSpPr>
          <p:cNvPr id="30730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0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0732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2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0734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954338" y="311467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A</a:t>
            </a:r>
            <a:endParaRPr lang="ar-SA" sz="4000"/>
          </a:p>
        </p:txBody>
      </p:sp>
      <p:cxnSp>
        <p:nvCxnSpPr>
          <p:cNvPr id="27" name="Straight Connector 26"/>
          <p:cNvCxnSpPr/>
          <p:nvPr/>
        </p:nvCxnSpPr>
        <p:spPr>
          <a:xfrm>
            <a:off x="642938" y="4102100"/>
            <a:ext cx="5214937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61988" y="3963988"/>
            <a:ext cx="5214937" cy="15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1432719" y="2185194"/>
            <a:ext cx="3786188" cy="371475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277938" y="2171700"/>
            <a:ext cx="3786187" cy="371475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763588" y="3046412"/>
            <a:ext cx="4929188" cy="192881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 flipV="1">
            <a:off x="882650" y="3163888"/>
            <a:ext cx="4857750" cy="185737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41375" y="3038475"/>
            <a:ext cx="4714875" cy="20716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6" name="TextBox 2"/>
          <p:cNvSpPr txBox="1">
            <a:spLocks noChangeArrowheads="1"/>
          </p:cNvSpPr>
          <p:nvPr/>
        </p:nvSpPr>
        <p:spPr bwMode="auto">
          <a:xfrm>
            <a:off x="3125788" y="3314700"/>
            <a:ext cx="2857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6600">
                <a:solidFill>
                  <a:srgbClr val="FF0000"/>
                </a:solidFill>
                <a:latin typeface="Bodoni MT" pitchFamily="18" charset="0"/>
              </a:rPr>
              <a:t>.</a:t>
            </a:r>
            <a:endParaRPr lang="ar-SA" sz="6600">
              <a:solidFill>
                <a:srgbClr val="FF0000"/>
              </a:solidFill>
              <a:latin typeface="Bodoni MT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715000" y="1919288"/>
            <a:ext cx="3429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200"/>
              <a:t>كم من مستقيم يمر من النقطة </a:t>
            </a:r>
            <a:r>
              <a:rPr lang="en-US" sz="3200"/>
              <a:t>A</a:t>
            </a:r>
            <a:r>
              <a:rPr lang="ar-SA" sz="3200"/>
              <a:t> يمكنك إنشاؤه ؟</a:t>
            </a:r>
            <a:endParaRPr lang="en-US" sz="32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500688" y="3776663"/>
            <a:ext cx="364331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SA" sz="3200"/>
              <a:t>يمكننا إنشاء ما شئنا من مستقيمات تمر من </a:t>
            </a:r>
            <a:r>
              <a:rPr lang="en-US" sz="3200"/>
              <a:t>A</a:t>
            </a:r>
            <a:r>
              <a:rPr lang="ar-SA" sz="3200"/>
              <a:t>.  </a:t>
            </a:r>
            <a:endParaRPr lang="en-US" sz="3200"/>
          </a:p>
        </p:txBody>
      </p:sp>
      <p:sp>
        <p:nvSpPr>
          <p:cNvPr id="4109" name="TextBox 1"/>
          <p:cNvSpPr txBox="1">
            <a:spLocks/>
          </p:cNvSpPr>
          <p:nvPr/>
        </p:nvSpPr>
        <p:spPr bwMode="auto">
          <a:xfrm>
            <a:off x="3071813" y="142875"/>
            <a:ext cx="2143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  </a:t>
            </a:r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22A7B-38DC-4F8E-843A-BB7079E7299A}" type="slidenum">
              <a:rPr lang="ar-SA" smtClean="0"/>
              <a:pPr>
                <a:defRPr/>
              </a:pPr>
              <a:t>3</a:t>
            </a:fld>
            <a:endParaRPr lang="ar-SA"/>
          </a:p>
        </p:txBody>
      </p:sp>
      <p:grpSp>
        <p:nvGrpSpPr>
          <p:cNvPr id="4111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113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115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2" grpId="1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1"/>
          <p:cNvSpPr txBox="1">
            <a:spLocks noChangeArrowheads="1"/>
          </p:cNvSpPr>
          <p:nvPr/>
        </p:nvSpPr>
        <p:spPr bwMode="auto">
          <a:xfrm>
            <a:off x="2686050" y="1143000"/>
            <a:ext cx="3643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>
                <a:solidFill>
                  <a:srgbClr val="002060"/>
                </a:solidFill>
              </a:rPr>
              <a:t>خاصية 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2938" y="2857500"/>
            <a:ext cx="850106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6000"/>
              <a:t>من نقطة معلومة يمر مستقيم وحيد يوازي مستقيما معلوما .</a:t>
            </a:r>
          </a:p>
        </p:txBody>
      </p:sp>
      <p:sp>
        <p:nvSpPr>
          <p:cNvPr id="31748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المتوازيان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221743-D086-4DCD-8FB0-DBD83BEEF35B}" type="slidenum">
              <a:rPr lang="ar-SA" smtClean="0"/>
              <a:pPr>
                <a:defRPr/>
              </a:pPr>
              <a:t>30</a:t>
            </a:fld>
            <a:endParaRPr lang="ar-SA"/>
          </a:p>
        </p:txBody>
      </p:sp>
      <p:grpSp>
        <p:nvGrpSpPr>
          <p:cNvPr id="31750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1752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1754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9"/>
          <p:cNvSpPr txBox="1">
            <a:spLocks noChangeArrowheads="1"/>
          </p:cNvSpPr>
          <p:nvPr/>
        </p:nvSpPr>
        <p:spPr bwMode="auto">
          <a:xfrm>
            <a:off x="2014538" y="2327275"/>
            <a:ext cx="1214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(</a:t>
            </a:r>
            <a:r>
              <a:rPr lang="en-US" sz="4000">
                <a:solidFill>
                  <a:srgbClr val="FF0000"/>
                </a:solidFill>
              </a:rPr>
              <a:t>D</a:t>
            </a:r>
            <a:r>
              <a:rPr lang="ar-SA" sz="4000"/>
              <a:t>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157913" y="1535113"/>
            <a:ext cx="1214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(</a:t>
            </a:r>
            <a:r>
              <a:rPr lang="ar-SA" sz="4000">
                <a:solidFill>
                  <a:srgbClr val="FF0000"/>
                </a:solidFill>
              </a:rPr>
              <a:t>∆</a:t>
            </a:r>
            <a:r>
              <a:rPr lang="ar-SA" sz="4000"/>
              <a:t>)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2586038" y="2320925"/>
            <a:ext cx="4143375" cy="128587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738438" y="1106488"/>
            <a:ext cx="4143375" cy="12858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057400" y="3738563"/>
            <a:ext cx="71437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buClr>
                <a:srgbClr val="00B050"/>
              </a:buClr>
              <a:buFont typeface="Wingdings" pitchFamily="2" charset="2"/>
              <a:buChar char="ü"/>
            </a:pPr>
            <a:r>
              <a:rPr lang="ar-SA" sz="4400"/>
              <a:t> المستقيمان </a:t>
            </a:r>
            <a:r>
              <a:rPr lang="en-US" sz="4400"/>
              <a:t>(D)</a:t>
            </a:r>
            <a:r>
              <a:rPr lang="ar-SA" sz="4400"/>
              <a:t> </a:t>
            </a:r>
            <a:r>
              <a:rPr lang="ar-SA" sz="4400">
                <a:solidFill>
                  <a:srgbClr val="7030A0"/>
                </a:solidFill>
              </a:rPr>
              <a:t>و</a:t>
            </a:r>
            <a:r>
              <a:rPr lang="ar-SA" sz="4400"/>
              <a:t> (∆) متوازيان .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-14288" y="4667250"/>
            <a:ext cx="9144001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buClr>
                <a:srgbClr val="00B050"/>
              </a:buClr>
              <a:buFont typeface="Wingdings" pitchFamily="2" charset="2"/>
              <a:buChar char="ü"/>
            </a:pPr>
            <a:r>
              <a:rPr lang="ar-SA" sz="4400"/>
              <a:t> نكتب باختصار : </a:t>
            </a:r>
            <a:r>
              <a:rPr lang="en-US" sz="4400"/>
              <a:t>(D)</a:t>
            </a:r>
            <a:r>
              <a:rPr lang="ar-SA" sz="4400">
                <a:solidFill>
                  <a:srgbClr val="7030A0"/>
                </a:solidFill>
              </a:rPr>
              <a:t> ∕∕ </a:t>
            </a:r>
            <a:r>
              <a:rPr lang="ar-SA" sz="4400"/>
              <a:t>(∆) </a:t>
            </a:r>
            <a:r>
              <a:rPr lang="ar-SA" sz="4400">
                <a:solidFill>
                  <a:srgbClr val="7030A0"/>
                </a:solidFill>
              </a:rPr>
              <a:t>أو</a:t>
            </a:r>
            <a:r>
              <a:rPr lang="ar-SA" sz="4400"/>
              <a:t> (∆) </a:t>
            </a:r>
            <a:r>
              <a:rPr lang="ar-SA" sz="4400">
                <a:solidFill>
                  <a:srgbClr val="7030A0"/>
                </a:solidFill>
              </a:rPr>
              <a:t>∕∕</a:t>
            </a:r>
            <a:r>
              <a:rPr lang="ar-SA" sz="4400"/>
              <a:t> </a:t>
            </a:r>
            <a:r>
              <a:rPr lang="en-US" sz="4400"/>
              <a:t>(D)</a:t>
            </a:r>
            <a:r>
              <a:rPr lang="ar-SA" sz="4400"/>
              <a:t>  .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3732213" y="5588000"/>
            <a:ext cx="54832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buClr>
                <a:srgbClr val="00B050"/>
              </a:buClr>
              <a:buFont typeface="Wingdings" pitchFamily="2" charset="2"/>
              <a:buChar char="ü"/>
            </a:pPr>
            <a:r>
              <a:rPr lang="ar-SA" sz="4400"/>
              <a:t> لايشتركان في أية نقطة .</a:t>
            </a:r>
          </a:p>
        </p:txBody>
      </p:sp>
      <p:sp>
        <p:nvSpPr>
          <p:cNvPr id="32777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المتوازيان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B032B-A567-43EE-AB12-B35D31F8C2A1}" type="slidenum">
              <a:rPr lang="ar-SA" smtClean="0"/>
              <a:pPr>
                <a:defRPr/>
              </a:pPr>
              <a:t>31</a:t>
            </a:fld>
            <a:endParaRPr lang="ar-SA"/>
          </a:p>
        </p:txBody>
      </p:sp>
      <p:grpSp>
        <p:nvGrpSpPr>
          <p:cNvPr id="32779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2781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1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2783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8" grpId="0"/>
      <p:bldP spid="49" grpId="0"/>
      <p:bldP spid="5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2"/>
          <p:cNvSpPr txBox="1">
            <a:spLocks noChangeArrowheads="1"/>
          </p:cNvSpPr>
          <p:nvPr/>
        </p:nvSpPr>
        <p:spPr bwMode="auto">
          <a:xfrm>
            <a:off x="428625" y="2800350"/>
            <a:ext cx="8572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8000" b="1">
                <a:solidFill>
                  <a:srgbClr val="FF0000"/>
                </a:solidFill>
              </a:rPr>
              <a:t>المستقيمان المنطبقان</a:t>
            </a:r>
          </a:p>
        </p:txBody>
      </p:sp>
      <p:sp>
        <p:nvSpPr>
          <p:cNvPr id="33795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المنطبقان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410F38-DC96-4E07-82E8-0B366A05150C}" type="slidenum">
              <a:rPr lang="ar-SA" smtClean="0"/>
              <a:pPr>
                <a:defRPr/>
              </a:pPr>
              <a:t>32</a:t>
            </a:fld>
            <a:endParaRPr lang="ar-SA"/>
          </a:p>
        </p:txBody>
      </p:sp>
      <p:grpSp>
        <p:nvGrpSpPr>
          <p:cNvPr id="33797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3799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3801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2568575" y="1331913"/>
            <a:ext cx="4000500" cy="18573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19" name="TextBox 7"/>
          <p:cNvSpPr txBox="1">
            <a:spLocks noChangeArrowheads="1"/>
          </p:cNvSpPr>
          <p:nvPr/>
        </p:nvSpPr>
        <p:spPr bwMode="auto">
          <a:xfrm>
            <a:off x="1711325" y="104616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∆</a:t>
            </a:r>
            <a:r>
              <a:rPr lang="en-US" sz="4000"/>
              <a:t>)</a:t>
            </a:r>
            <a:endParaRPr lang="ar-SA" sz="4000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568575" y="3617913"/>
            <a:ext cx="4929188" cy="2279650"/>
            <a:chOff x="1428728" y="3786190"/>
            <a:chExt cx="4929222" cy="2279522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428728" y="3786190"/>
              <a:ext cx="4000528" cy="185727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829" name="TextBox 8"/>
            <p:cNvSpPr txBox="1">
              <a:spLocks noChangeArrowheads="1"/>
            </p:cNvSpPr>
            <p:nvPr/>
          </p:nvSpPr>
          <p:spPr bwMode="auto">
            <a:xfrm>
              <a:off x="5357818" y="535782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(</a:t>
              </a:r>
              <a:r>
                <a:rPr lang="en-US" sz="4000">
                  <a:solidFill>
                    <a:srgbClr val="FF0000"/>
                  </a:solidFill>
                </a:rPr>
                <a:t>D</a:t>
              </a:r>
              <a:r>
                <a:rPr lang="en-US" sz="4000"/>
                <a:t>)</a:t>
              </a:r>
              <a:endParaRPr lang="ar-SA" sz="4000"/>
            </a:p>
          </p:txBody>
        </p:sp>
      </p:grpSp>
      <p:sp>
        <p:nvSpPr>
          <p:cNvPr id="34821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المنطبقان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1F6C9-1D43-4104-AE0C-DC0187EFB286}" type="slidenum">
              <a:rPr lang="ar-SA" smtClean="0"/>
              <a:pPr>
                <a:defRPr/>
              </a:pPr>
              <a:t>33</a:t>
            </a:fld>
            <a:endParaRPr lang="ar-SA"/>
          </a:p>
        </p:txBody>
      </p:sp>
      <p:grpSp>
        <p:nvGrpSpPr>
          <p:cNvPr id="34823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6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4825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8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4827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2568575" y="1331913"/>
            <a:ext cx="4000500" cy="18573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43" name="TextBox 7"/>
          <p:cNvSpPr txBox="1">
            <a:spLocks noChangeArrowheads="1"/>
          </p:cNvSpPr>
          <p:nvPr/>
        </p:nvSpPr>
        <p:spPr bwMode="auto">
          <a:xfrm>
            <a:off x="1711325" y="104616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(</a:t>
            </a:r>
            <a:r>
              <a:rPr lang="en-US" sz="4000">
                <a:solidFill>
                  <a:srgbClr val="FF0000"/>
                </a:solidFill>
              </a:rPr>
              <a:t>∆</a:t>
            </a:r>
            <a:r>
              <a:rPr lang="en-US" sz="4000"/>
              <a:t>)</a:t>
            </a:r>
            <a:endParaRPr lang="ar-SA" sz="4000"/>
          </a:p>
        </p:txBody>
      </p:sp>
      <p:grpSp>
        <p:nvGrpSpPr>
          <p:cNvPr id="35844" name="Group 9"/>
          <p:cNvGrpSpPr>
            <a:grpSpLocks/>
          </p:cNvGrpSpPr>
          <p:nvPr/>
        </p:nvGrpSpPr>
        <p:grpSpPr bwMode="auto">
          <a:xfrm>
            <a:off x="2568575" y="1331913"/>
            <a:ext cx="4929188" cy="2279650"/>
            <a:chOff x="1428728" y="3786190"/>
            <a:chExt cx="4929222" cy="2279522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428728" y="3786190"/>
              <a:ext cx="4000528" cy="185727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855" name="TextBox 8"/>
            <p:cNvSpPr txBox="1">
              <a:spLocks noChangeArrowheads="1"/>
            </p:cNvSpPr>
            <p:nvPr/>
          </p:nvSpPr>
          <p:spPr bwMode="auto">
            <a:xfrm>
              <a:off x="5357818" y="535782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(</a:t>
              </a:r>
              <a:r>
                <a:rPr lang="en-US" sz="4000">
                  <a:solidFill>
                    <a:srgbClr val="FF0000"/>
                  </a:solidFill>
                </a:rPr>
                <a:t>D</a:t>
              </a:r>
              <a:r>
                <a:rPr lang="en-US" sz="4000"/>
                <a:t>)</a:t>
              </a:r>
              <a:endParaRPr lang="ar-SA" sz="4000"/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31938" y="3873500"/>
            <a:ext cx="714533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buClr>
                <a:srgbClr val="00B050"/>
              </a:buClr>
              <a:buFont typeface="Wingdings" pitchFamily="2" charset="2"/>
              <a:buChar char="ü"/>
            </a:pPr>
            <a:r>
              <a:rPr lang="ar-SA" sz="4400"/>
              <a:t> المستقيمان </a:t>
            </a:r>
            <a:r>
              <a:rPr lang="en-US" sz="4400"/>
              <a:t>(D)</a:t>
            </a:r>
            <a:r>
              <a:rPr lang="ar-SA" sz="4400"/>
              <a:t> </a:t>
            </a:r>
            <a:r>
              <a:rPr lang="ar-SA" sz="4400">
                <a:solidFill>
                  <a:srgbClr val="7030A0"/>
                </a:solidFill>
              </a:rPr>
              <a:t>و</a:t>
            </a:r>
            <a:r>
              <a:rPr lang="ar-SA" sz="4400"/>
              <a:t> (∆) منطبقان 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46063" y="4959350"/>
            <a:ext cx="844073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buClr>
                <a:srgbClr val="00B050"/>
              </a:buClr>
              <a:buFont typeface="Wingdings" pitchFamily="2" charset="2"/>
              <a:buChar char="ü"/>
            </a:pPr>
            <a:r>
              <a:rPr lang="ar-SA" sz="4400"/>
              <a:t> </a:t>
            </a:r>
            <a:r>
              <a:rPr lang="en-US" sz="4400"/>
              <a:t>(D)</a:t>
            </a:r>
            <a:r>
              <a:rPr lang="ar-SA" sz="4400"/>
              <a:t> </a:t>
            </a:r>
            <a:r>
              <a:rPr lang="ar-SA" sz="4400">
                <a:solidFill>
                  <a:srgbClr val="7030A0"/>
                </a:solidFill>
              </a:rPr>
              <a:t>و</a:t>
            </a:r>
            <a:r>
              <a:rPr lang="ar-SA" sz="4400"/>
              <a:t> (∆) يشتركان في أكثر من نقطة .</a:t>
            </a:r>
          </a:p>
        </p:txBody>
      </p:sp>
      <p:sp>
        <p:nvSpPr>
          <p:cNvPr id="35847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المنطبقان</a:t>
            </a: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10347-929E-419D-9B30-4FF43F6A8CCE}" type="slidenum">
              <a:rPr lang="ar-SA" smtClean="0"/>
              <a:pPr>
                <a:defRPr/>
              </a:pPr>
              <a:t>34</a:t>
            </a:fld>
            <a:endParaRPr lang="ar-SA"/>
          </a:p>
        </p:txBody>
      </p:sp>
      <p:grpSp>
        <p:nvGrpSpPr>
          <p:cNvPr id="35849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5851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1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5853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2"/>
          <p:cNvSpPr txBox="1">
            <a:spLocks noChangeArrowheads="1"/>
          </p:cNvSpPr>
          <p:nvPr/>
        </p:nvSpPr>
        <p:spPr bwMode="auto">
          <a:xfrm>
            <a:off x="171450" y="2919413"/>
            <a:ext cx="9001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36867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5274D-63F6-45CF-B0C9-7C1D1291C2F1}" type="slidenum">
              <a:rPr lang="ar-SA" smtClean="0"/>
              <a:pPr>
                <a:defRPr/>
              </a:pPr>
              <a:t>35</a:t>
            </a:fld>
            <a:endParaRPr lang="ar-SA"/>
          </a:p>
        </p:txBody>
      </p:sp>
      <p:grpSp>
        <p:nvGrpSpPr>
          <p:cNvPr id="36869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6871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6873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8913" y="1701800"/>
            <a:ext cx="3857625" cy="27860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grpSp>
        <p:nvGrpSpPr>
          <p:cNvPr id="37891" name="Group 5"/>
          <p:cNvGrpSpPr>
            <a:grpSpLocks/>
          </p:cNvGrpSpPr>
          <p:nvPr/>
        </p:nvGrpSpPr>
        <p:grpSpPr bwMode="auto">
          <a:xfrm>
            <a:off x="1957388" y="908050"/>
            <a:ext cx="1000125" cy="1108075"/>
            <a:chOff x="1443016" y="2071678"/>
            <a:chExt cx="1000132" cy="1107996"/>
          </a:xfrm>
        </p:grpSpPr>
        <p:sp>
          <p:nvSpPr>
            <p:cNvPr id="37910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7911" name="TextBox 10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37892" name="Group 5"/>
          <p:cNvGrpSpPr>
            <a:grpSpLocks/>
          </p:cNvGrpSpPr>
          <p:nvPr/>
        </p:nvGrpSpPr>
        <p:grpSpPr bwMode="auto">
          <a:xfrm>
            <a:off x="6300788" y="915988"/>
            <a:ext cx="1000125" cy="1108075"/>
            <a:chOff x="1943096" y="2071678"/>
            <a:chExt cx="1000132" cy="1107996"/>
          </a:xfrm>
        </p:grpSpPr>
        <p:sp>
          <p:nvSpPr>
            <p:cNvPr id="37908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7909" name="TextBox 13"/>
            <p:cNvSpPr txBox="1">
              <a:spLocks noChangeArrowheads="1"/>
            </p:cNvSpPr>
            <p:nvPr/>
          </p:nvSpPr>
          <p:spPr bwMode="auto">
            <a:xfrm>
              <a:off x="194309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37893" name="Group 5"/>
          <p:cNvGrpSpPr>
            <a:grpSpLocks/>
          </p:cNvGrpSpPr>
          <p:nvPr/>
        </p:nvGrpSpPr>
        <p:grpSpPr bwMode="auto">
          <a:xfrm>
            <a:off x="6343650" y="3716338"/>
            <a:ext cx="1000125" cy="1500187"/>
            <a:chOff x="1985946" y="2071678"/>
            <a:chExt cx="1000132" cy="1500198"/>
          </a:xfrm>
        </p:grpSpPr>
        <p:sp>
          <p:nvSpPr>
            <p:cNvPr id="37906" name="TextBox 15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7907" name="TextBox 16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37894" name="Group 5"/>
          <p:cNvGrpSpPr>
            <a:grpSpLocks/>
          </p:cNvGrpSpPr>
          <p:nvPr/>
        </p:nvGrpSpPr>
        <p:grpSpPr bwMode="auto">
          <a:xfrm>
            <a:off x="1957388" y="3702050"/>
            <a:ext cx="1000125" cy="1479550"/>
            <a:chOff x="1443004" y="2071678"/>
            <a:chExt cx="1000132" cy="1479416"/>
          </a:xfrm>
        </p:grpSpPr>
        <p:sp>
          <p:nvSpPr>
            <p:cNvPr id="37904" name="TextBox 1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7905" name="TextBox 19"/>
            <p:cNvSpPr txBox="1">
              <a:spLocks noChangeArrowheads="1"/>
            </p:cNvSpPr>
            <p:nvPr/>
          </p:nvSpPr>
          <p:spPr bwMode="auto">
            <a:xfrm>
              <a:off x="1443004" y="28432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85738" y="5335588"/>
            <a:ext cx="885825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أذكر المستقيمات المتعامدة في الشكل ؟</a:t>
            </a:r>
          </a:p>
        </p:txBody>
      </p:sp>
      <p:sp>
        <p:nvSpPr>
          <p:cNvPr id="37896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22" name="TextBox 20"/>
          <p:cNvSpPr txBox="1">
            <a:spLocks noChangeArrowheads="1"/>
          </p:cNvSpPr>
          <p:nvPr/>
        </p:nvSpPr>
        <p:spPr bwMode="auto">
          <a:xfrm>
            <a:off x="6500813" y="2571750"/>
            <a:ext cx="2643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3200"/>
              <a:t>ABCD</a:t>
            </a:r>
            <a:r>
              <a:rPr lang="ar-SA" sz="3200"/>
              <a:t> مستطيل</a:t>
            </a: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86FD-BCC5-4EBD-B3FE-9A90F40BB4F6}" type="slidenum">
              <a:rPr lang="ar-SA" smtClean="0"/>
              <a:pPr>
                <a:defRPr/>
              </a:pPr>
              <a:t>36</a:t>
            </a:fld>
            <a:endParaRPr lang="ar-SA"/>
          </a:p>
        </p:txBody>
      </p:sp>
      <p:grpSp>
        <p:nvGrpSpPr>
          <p:cNvPr id="37899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5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7901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9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7903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1703388"/>
            <a:ext cx="3857625" cy="27860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grpSp>
        <p:nvGrpSpPr>
          <p:cNvPr id="38915" name="Group 5"/>
          <p:cNvGrpSpPr>
            <a:grpSpLocks/>
          </p:cNvGrpSpPr>
          <p:nvPr/>
        </p:nvGrpSpPr>
        <p:grpSpPr bwMode="auto">
          <a:xfrm>
            <a:off x="1957388" y="909638"/>
            <a:ext cx="1000125" cy="1108075"/>
            <a:chOff x="1443016" y="2071678"/>
            <a:chExt cx="1000132" cy="1107996"/>
          </a:xfrm>
        </p:grpSpPr>
        <p:sp>
          <p:nvSpPr>
            <p:cNvPr id="38938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8939" name="TextBox 10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38916" name="Group 5"/>
          <p:cNvGrpSpPr>
            <a:grpSpLocks/>
          </p:cNvGrpSpPr>
          <p:nvPr/>
        </p:nvGrpSpPr>
        <p:grpSpPr bwMode="auto">
          <a:xfrm>
            <a:off x="1957388" y="3703638"/>
            <a:ext cx="1000125" cy="1479550"/>
            <a:chOff x="1443004" y="2071678"/>
            <a:chExt cx="1000132" cy="1479416"/>
          </a:xfrm>
        </p:grpSpPr>
        <p:sp>
          <p:nvSpPr>
            <p:cNvPr id="38936" name="TextBox 1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8937" name="TextBox 19"/>
            <p:cNvSpPr txBox="1">
              <a:spLocks noChangeArrowheads="1"/>
            </p:cNvSpPr>
            <p:nvPr/>
          </p:nvSpPr>
          <p:spPr bwMode="auto">
            <a:xfrm>
              <a:off x="1443004" y="28432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>
            <a:off x="2371725" y="1689100"/>
            <a:ext cx="4572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806156" y="3131344"/>
            <a:ext cx="3571875" cy="158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6386513" y="1717675"/>
            <a:ext cx="214312" cy="215900"/>
            <a:chOff x="4086222" y="4643442"/>
            <a:chExt cx="214314" cy="215114"/>
          </a:xfrm>
        </p:grpSpPr>
        <p:cxnSp>
          <p:nvCxnSpPr>
            <p:cNvPr id="24" name="Straight Connector 23"/>
            <p:cNvCxnSpPr/>
            <p:nvPr/>
          </p:nvCxnSpPr>
          <p:spPr>
            <a:xfrm rot="10800000">
              <a:off x="4086222" y="4856975"/>
              <a:ext cx="214314" cy="15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3992949" y="4749415"/>
              <a:ext cx="213533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920" name="Group 5"/>
          <p:cNvGrpSpPr>
            <a:grpSpLocks/>
          </p:cNvGrpSpPr>
          <p:nvPr/>
        </p:nvGrpSpPr>
        <p:grpSpPr bwMode="auto">
          <a:xfrm>
            <a:off x="6315075" y="917575"/>
            <a:ext cx="1000125" cy="1108075"/>
            <a:chOff x="1943096" y="2071678"/>
            <a:chExt cx="1000132" cy="1107996"/>
          </a:xfrm>
        </p:grpSpPr>
        <p:sp>
          <p:nvSpPr>
            <p:cNvPr id="38932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8933" name="TextBox 13"/>
            <p:cNvSpPr txBox="1">
              <a:spLocks noChangeArrowheads="1"/>
            </p:cNvSpPr>
            <p:nvPr/>
          </p:nvSpPr>
          <p:spPr bwMode="auto">
            <a:xfrm>
              <a:off x="194309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38921" name="Group 5"/>
          <p:cNvGrpSpPr>
            <a:grpSpLocks/>
          </p:cNvGrpSpPr>
          <p:nvPr/>
        </p:nvGrpSpPr>
        <p:grpSpPr bwMode="auto">
          <a:xfrm>
            <a:off x="6357938" y="3703638"/>
            <a:ext cx="1000125" cy="1500187"/>
            <a:chOff x="1985946" y="2071678"/>
            <a:chExt cx="1000132" cy="1500198"/>
          </a:xfrm>
        </p:grpSpPr>
        <p:sp>
          <p:nvSpPr>
            <p:cNvPr id="38930" name="TextBox 15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8931" name="TextBox 16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5750" y="5148263"/>
            <a:ext cx="86439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المستقيمان </a:t>
            </a:r>
            <a:r>
              <a:rPr lang="en-US" sz="5400"/>
              <a:t>(AB)</a:t>
            </a:r>
            <a:r>
              <a:rPr lang="ar-SA" sz="5400"/>
              <a:t> و </a:t>
            </a:r>
            <a:r>
              <a:rPr lang="en-US" sz="5400"/>
              <a:t>(BC)</a:t>
            </a:r>
            <a:r>
              <a:rPr lang="ar-SA" sz="5400"/>
              <a:t> متعامدان . </a:t>
            </a:r>
          </a:p>
        </p:txBody>
      </p:sp>
      <p:sp>
        <p:nvSpPr>
          <p:cNvPr id="38923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0067AE-4DE6-4D2C-B226-030E85CF4892}" type="slidenum">
              <a:rPr lang="ar-SA" smtClean="0"/>
              <a:pPr>
                <a:defRPr/>
              </a:pPr>
              <a:t>37</a:t>
            </a:fld>
            <a:endParaRPr lang="ar-SA"/>
          </a:p>
        </p:txBody>
      </p:sp>
      <p:grpSp>
        <p:nvGrpSpPr>
          <p:cNvPr id="38925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8927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3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8929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1703388"/>
            <a:ext cx="3857625" cy="27860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grpSp>
        <p:nvGrpSpPr>
          <p:cNvPr id="39939" name="Group 5"/>
          <p:cNvGrpSpPr>
            <a:grpSpLocks/>
          </p:cNvGrpSpPr>
          <p:nvPr/>
        </p:nvGrpSpPr>
        <p:grpSpPr bwMode="auto">
          <a:xfrm>
            <a:off x="6315075" y="917575"/>
            <a:ext cx="1000125" cy="1108075"/>
            <a:chOff x="1943096" y="2071678"/>
            <a:chExt cx="1000132" cy="1107996"/>
          </a:xfrm>
        </p:grpSpPr>
        <p:sp>
          <p:nvSpPr>
            <p:cNvPr id="39962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9963" name="TextBox 13"/>
            <p:cNvSpPr txBox="1">
              <a:spLocks noChangeArrowheads="1"/>
            </p:cNvSpPr>
            <p:nvPr/>
          </p:nvSpPr>
          <p:spPr bwMode="auto">
            <a:xfrm>
              <a:off x="194309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39940" name="Group 5"/>
          <p:cNvGrpSpPr>
            <a:grpSpLocks/>
          </p:cNvGrpSpPr>
          <p:nvPr/>
        </p:nvGrpSpPr>
        <p:grpSpPr bwMode="auto">
          <a:xfrm>
            <a:off x="6357938" y="3703638"/>
            <a:ext cx="1000125" cy="1500187"/>
            <a:chOff x="1985946" y="2071678"/>
            <a:chExt cx="1000132" cy="1500198"/>
          </a:xfrm>
        </p:grpSpPr>
        <p:sp>
          <p:nvSpPr>
            <p:cNvPr id="39960" name="TextBox 15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9961" name="TextBox 16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>
            <a:off x="2384425" y="1693863"/>
            <a:ext cx="45720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956469" y="3123407"/>
            <a:ext cx="3571875" cy="15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2727325" y="1695450"/>
            <a:ext cx="214313" cy="214313"/>
            <a:chOff x="3900484" y="4857762"/>
            <a:chExt cx="214314" cy="214314"/>
          </a:xfrm>
        </p:grpSpPr>
        <p:cxnSp>
          <p:nvCxnSpPr>
            <p:cNvPr id="24" name="Straight Connector 23"/>
            <p:cNvCxnSpPr/>
            <p:nvPr/>
          </p:nvCxnSpPr>
          <p:spPr>
            <a:xfrm rot="10800000">
              <a:off x="3900484" y="5056201"/>
              <a:ext cx="214314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3992559" y="4964125"/>
              <a:ext cx="214314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944" name="Group 5"/>
          <p:cNvGrpSpPr>
            <a:grpSpLocks/>
          </p:cNvGrpSpPr>
          <p:nvPr/>
        </p:nvGrpSpPr>
        <p:grpSpPr bwMode="auto">
          <a:xfrm>
            <a:off x="1955800" y="909638"/>
            <a:ext cx="1000125" cy="1108075"/>
            <a:chOff x="1443016" y="2071678"/>
            <a:chExt cx="1000132" cy="1107996"/>
          </a:xfrm>
        </p:grpSpPr>
        <p:sp>
          <p:nvSpPr>
            <p:cNvPr id="39956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9957" name="TextBox 10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39945" name="Group 5"/>
          <p:cNvGrpSpPr>
            <a:grpSpLocks/>
          </p:cNvGrpSpPr>
          <p:nvPr/>
        </p:nvGrpSpPr>
        <p:grpSpPr bwMode="auto">
          <a:xfrm>
            <a:off x="1955800" y="3703638"/>
            <a:ext cx="1000125" cy="1479550"/>
            <a:chOff x="1443004" y="2071678"/>
            <a:chExt cx="1000132" cy="1479416"/>
          </a:xfrm>
        </p:grpSpPr>
        <p:sp>
          <p:nvSpPr>
            <p:cNvPr id="39954" name="TextBox 1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39955" name="TextBox 19"/>
            <p:cNvSpPr txBox="1">
              <a:spLocks noChangeArrowheads="1"/>
            </p:cNvSpPr>
            <p:nvPr/>
          </p:nvSpPr>
          <p:spPr bwMode="auto">
            <a:xfrm>
              <a:off x="1443004" y="28432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28613" y="5148263"/>
            <a:ext cx="8572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المستقيمان </a:t>
            </a:r>
            <a:r>
              <a:rPr lang="en-US" sz="5400"/>
              <a:t>(AB)</a:t>
            </a:r>
            <a:r>
              <a:rPr lang="ar-SA" sz="5400"/>
              <a:t> و </a:t>
            </a:r>
            <a:r>
              <a:rPr lang="en-US" sz="5400"/>
              <a:t>(AD)</a:t>
            </a:r>
            <a:r>
              <a:rPr lang="ar-SA" sz="5400"/>
              <a:t> متعامدان . </a:t>
            </a:r>
          </a:p>
        </p:txBody>
      </p:sp>
      <p:sp>
        <p:nvSpPr>
          <p:cNvPr id="39947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5B3CA-0B22-409A-A464-670587C1080A}" type="slidenum">
              <a:rPr lang="ar-SA" smtClean="0"/>
              <a:pPr>
                <a:defRPr/>
              </a:pPr>
              <a:t>38</a:t>
            </a:fld>
            <a:endParaRPr lang="ar-SA"/>
          </a:p>
        </p:txBody>
      </p:sp>
      <p:grpSp>
        <p:nvGrpSpPr>
          <p:cNvPr id="39949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9951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3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9953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1703388"/>
            <a:ext cx="3857625" cy="27860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cxnSp>
        <p:nvCxnSpPr>
          <p:cNvPr id="18" name="Straight Connector 17"/>
          <p:cNvCxnSpPr/>
          <p:nvPr/>
        </p:nvCxnSpPr>
        <p:spPr>
          <a:xfrm>
            <a:off x="2371725" y="4475163"/>
            <a:ext cx="45720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943769" y="3131344"/>
            <a:ext cx="3571875" cy="15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965" name="Group 5"/>
          <p:cNvGrpSpPr>
            <a:grpSpLocks/>
          </p:cNvGrpSpPr>
          <p:nvPr/>
        </p:nvGrpSpPr>
        <p:grpSpPr bwMode="auto">
          <a:xfrm>
            <a:off x="6315075" y="917575"/>
            <a:ext cx="1000125" cy="1108075"/>
            <a:chOff x="1943096" y="2071678"/>
            <a:chExt cx="1000132" cy="1107996"/>
          </a:xfrm>
        </p:grpSpPr>
        <p:sp>
          <p:nvSpPr>
            <p:cNvPr id="40986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40987" name="TextBox 13"/>
            <p:cNvSpPr txBox="1">
              <a:spLocks noChangeArrowheads="1"/>
            </p:cNvSpPr>
            <p:nvPr/>
          </p:nvSpPr>
          <p:spPr bwMode="auto">
            <a:xfrm>
              <a:off x="194309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40966" name="Group 5"/>
          <p:cNvGrpSpPr>
            <a:grpSpLocks/>
          </p:cNvGrpSpPr>
          <p:nvPr/>
        </p:nvGrpSpPr>
        <p:grpSpPr bwMode="auto">
          <a:xfrm>
            <a:off x="6372225" y="3689350"/>
            <a:ext cx="1000125" cy="1500188"/>
            <a:chOff x="1985946" y="2071678"/>
            <a:chExt cx="1000132" cy="1500198"/>
          </a:xfrm>
        </p:grpSpPr>
        <p:sp>
          <p:nvSpPr>
            <p:cNvPr id="40984" name="TextBox 15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40985" name="TextBox 16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14313" y="5148263"/>
            <a:ext cx="87868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المستقيمان </a:t>
            </a:r>
            <a:r>
              <a:rPr lang="en-US" sz="5400"/>
              <a:t>(DC)</a:t>
            </a:r>
            <a:r>
              <a:rPr lang="ar-SA" sz="5400"/>
              <a:t> و </a:t>
            </a:r>
            <a:r>
              <a:rPr lang="en-US" sz="5400"/>
              <a:t>(AD)</a:t>
            </a:r>
            <a:r>
              <a:rPr lang="ar-SA" sz="5400"/>
              <a:t> متعامدان . </a:t>
            </a:r>
          </a:p>
        </p:txBody>
      </p:sp>
      <p:grpSp>
        <p:nvGrpSpPr>
          <p:cNvPr id="40968" name="Group 5"/>
          <p:cNvGrpSpPr>
            <a:grpSpLocks/>
          </p:cNvGrpSpPr>
          <p:nvPr/>
        </p:nvGrpSpPr>
        <p:grpSpPr bwMode="auto">
          <a:xfrm>
            <a:off x="1957388" y="909638"/>
            <a:ext cx="1000125" cy="1108075"/>
            <a:chOff x="1443016" y="2071678"/>
            <a:chExt cx="1000132" cy="1107996"/>
          </a:xfrm>
        </p:grpSpPr>
        <p:sp>
          <p:nvSpPr>
            <p:cNvPr id="40982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40983" name="TextBox 10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40969" name="Group 5"/>
          <p:cNvGrpSpPr>
            <a:grpSpLocks/>
          </p:cNvGrpSpPr>
          <p:nvPr/>
        </p:nvGrpSpPr>
        <p:grpSpPr bwMode="auto">
          <a:xfrm>
            <a:off x="1957388" y="3689350"/>
            <a:ext cx="1000125" cy="1479550"/>
            <a:chOff x="1443004" y="2071678"/>
            <a:chExt cx="1000132" cy="1479416"/>
          </a:xfrm>
        </p:grpSpPr>
        <p:sp>
          <p:nvSpPr>
            <p:cNvPr id="40980" name="TextBox 1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40981" name="TextBox 19"/>
            <p:cNvSpPr txBox="1">
              <a:spLocks noChangeArrowheads="1"/>
            </p:cNvSpPr>
            <p:nvPr/>
          </p:nvSpPr>
          <p:spPr bwMode="auto">
            <a:xfrm>
              <a:off x="1443004" y="28432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2714625" y="4287838"/>
            <a:ext cx="214313" cy="215900"/>
            <a:chOff x="3857621" y="4856968"/>
            <a:chExt cx="214314" cy="215108"/>
          </a:xfrm>
        </p:grpSpPr>
        <p:cxnSp>
          <p:nvCxnSpPr>
            <p:cNvPr id="27" name="Straight Connector 26"/>
            <p:cNvCxnSpPr/>
            <p:nvPr/>
          </p:nvCxnSpPr>
          <p:spPr>
            <a:xfrm rot="10800000">
              <a:off x="3857621" y="4856968"/>
              <a:ext cx="214314" cy="15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950090" y="4964519"/>
              <a:ext cx="213527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971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0615FB-E70D-4C72-BA83-FF3D824862BD}" type="slidenum">
              <a:rPr lang="ar-SA" smtClean="0"/>
              <a:pPr>
                <a:defRPr/>
              </a:pPr>
              <a:t>39</a:t>
            </a:fld>
            <a:endParaRPr lang="ar-SA"/>
          </a:p>
        </p:txBody>
      </p:sp>
      <p:grpSp>
        <p:nvGrpSpPr>
          <p:cNvPr id="40973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3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0975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0977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flipV="1">
            <a:off x="1985963" y="1500188"/>
            <a:ext cx="5143500" cy="2643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23" name="Group 5"/>
          <p:cNvGrpSpPr>
            <a:grpSpLocks/>
          </p:cNvGrpSpPr>
          <p:nvPr/>
        </p:nvGrpSpPr>
        <p:grpSpPr bwMode="auto">
          <a:xfrm>
            <a:off x="5572125" y="1257300"/>
            <a:ext cx="1000125" cy="1108075"/>
            <a:chOff x="1714480" y="2071678"/>
            <a:chExt cx="1000132" cy="1107996"/>
          </a:xfrm>
        </p:grpSpPr>
        <p:sp>
          <p:nvSpPr>
            <p:cNvPr id="5135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136" name="TextBox 4"/>
            <p:cNvSpPr txBox="1">
              <a:spLocks noChangeArrowheads="1"/>
            </p:cNvSpPr>
            <p:nvPr/>
          </p:nvSpPr>
          <p:spPr bwMode="auto">
            <a:xfrm>
              <a:off x="1714480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386013" y="2892425"/>
            <a:ext cx="1000125" cy="1108075"/>
            <a:chOff x="1714480" y="2071678"/>
            <a:chExt cx="1000132" cy="1107996"/>
          </a:xfrm>
        </p:grpSpPr>
        <p:sp>
          <p:nvSpPr>
            <p:cNvPr id="5133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134" name="TextBox 11"/>
            <p:cNvSpPr txBox="1">
              <a:spLocks noChangeArrowheads="1"/>
            </p:cNvSpPr>
            <p:nvPr/>
          </p:nvSpPr>
          <p:spPr bwMode="auto">
            <a:xfrm>
              <a:off x="1714480" y="214315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00063" y="4856163"/>
            <a:ext cx="8429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كم من مستقيم يمر من النقطتين </a:t>
            </a:r>
            <a:r>
              <a:rPr lang="en-US" sz="3600"/>
              <a:t>A</a:t>
            </a:r>
            <a:r>
              <a:rPr lang="ar-SA" sz="3600"/>
              <a:t> و </a:t>
            </a:r>
            <a:r>
              <a:rPr lang="en-US" sz="3600"/>
              <a:t>B</a:t>
            </a:r>
            <a:r>
              <a:rPr lang="ar-SA" sz="3600"/>
              <a:t>  يمكننا  إنشاؤه ؟</a:t>
            </a:r>
            <a:endParaRPr lang="en-US" sz="3600"/>
          </a:p>
        </p:txBody>
      </p:sp>
      <p:sp>
        <p:nvSpPr>
          <p:cNvPr id="5126" name="TextBox 1"/>
          <p:cNvSpPr txBox="1">
            <a:spLocks/>
          </p:cNvSpPr>
          <p:nvPr/>
        </p:nvSpPr>
        <p:spPr bwMode="auto">
          <a:xfrm>
            <a:off x="3071813" y="142875"/>
            <a:ext cx="2143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  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59C2BF-1D24-4F2B-BA64-2498D76DA915}" type="slidenum">
              <a:rPr lang="ar-SA" smtClean="0"/>
              <a:pPr>
                <a:defRPr/>
              </a:pPr>
              <a:t>4</a:t>
            </a:fld>
            <a:endParaRPr lang="ar-SA"/>
          </a:p>
        </p:txBody>
      </p:sp>
      <p:grpSp>
        <p:nvGrpSpPr>
          <p:cNvPr id="5128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130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132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1703388"/>
            <a:ext cx="3857625" cy="27860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grpSp>
        <p:nvGrpSpPr>
          <p:cNvPr id="41987" name="Group 5"/>
          <p:cNvGrpSpPr>
            <a:grpSpLocks/>
          </p:cNvGrpSpPr>
          <p:nvPr/>
        </p:nvGrpSpPr>
        <p:grpSpPr bwMode="auto">
          <a:xfrm>
            <a:off x="1955800" y="909638"/>
            <a:ext cx="1000125" cy="1108075"/>
            <a:chOff x="1443016" y="2071678"/>
            <a:chExt cx="1000132" cy="1107996"/>
          </a:xfrm>
        </p:grpSpPr>
        <p:sp>
          <p:nvSpPr>
            <p:cNvPr id="42010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42011" name="TextBox 10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41988" name="Group 5"/>
          <p:cNvGrpSpPr>
            <a:grpSpLocks/>
          </p:cNvGrpSpPr>
          <p:nvPr/>
        </p:nvGrpSpPr>
        <p:grpSpPr bwMode="auto">
          <a:xfrm>
            <a:off x="1955800" y="3703638"/>
            <a:ext cx="1000125" cy="1479550"/>
            <a:chOff x="1443004" y="2071678"/>
            <a:chExt cx="1000132" cy="1479416"/>
          </a:xfrm>
        </p:grpSpPr>
        <p:sp>
          <p:nvSpPr>
            <p:cNvPr id="42008" name="TextBox 1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42009" name="TextBox 19"/>
            <p:cNvSpPr txBox="1">
              <a:spLocks noChangeArrowheads="1"/>
            </p:cNvSpPr>
            <p:nvPr/>
          </p:nvSpPr>
          <p:spPr bwMode="auto">
            <a:xfrm>
              <a:off x="1443004" y="28432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cxnSp>
        <p:nvCxnSpPr>
          <p:cNvPr id="18" name="Straight Connector 17"/>
          <p:cNvCxnSpPr/>
          <p:nvPr/>
        </p:nvCxnSpPr>
        <p:spPr>
          <a:xfrm>
            <a:off x="2371725" y="4487863"/>
            <a:ext cx="45720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814094" y="3131344"/>
            <a:ext cx="3571875" cy="15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991" name="Group 5"/>
          <p:cNvGrpSpPr>
            <a:grpSpLocks/>
          </p:cNvGrpSpPr>
          <p:nvPr/>
        </p:nvGrpSpPr>
        <p:grpSpPr bwMode="auto">
          <a:xfrm>
            <a:off x="6315075" y="917575"/>
            <a:ext cx="1000125" cy="1108075"/>
            <a:chOff x="1943096" y="2071678"/>
            <a:chExt cx="1000132" cy="1107996"/>
          </a:xfrm>
        </p:grpSpPr>
        <p:sp>
          <p:nvSpPr>
            <p:cNvPr id="42006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42007" name="TextBox 13"/>
            <p:cNvSpPr txBox="1">
              <a:spLocks noChangeArrowheads="1"/>
            </p:cNvSpPr>
            <p:nvPr/>
          </p:nvSpPr>
          <p:spPr bwMode="auto">
            <a:xfrm>
              <a:off x="194309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41992" name="Group 5"/>
          <p:cNvGrpSpPr>
            <a:grpSpLocks/>
          </p:cNvGrpSpPr>
          <p:nvPr/>
        </p:nvGrpSpPr>
        <p:grpSpPr bwMode="auto">
          <a:xfrm>
            <a:off x="6357938" y="3703638"/>
            <a:ext cx="1000125" cy="1500187"/>
            <a:chOff x="1985946" y="2071678"/>
            <a:chExt cx="1000132" cy="1500198"/>
          </a:xfrm>
        </p:grpSpPr>
        <p:sp>
          <p:nvSpPr>
            <p:cNvPr id="42004" name="TextBox 15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42005" name="TextBox 16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42888" y="5148263"/>
            <a:ext cx="8715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المستقيمان </a:t>
            </a:r>
            <a:r>
              <a:rPr lang="en-US" sz="5400"/>
              <a:t>(DC)</a:t>
            </a:r>
            <a:r>
              <a:rPr lang="ar-SA" sz="5400"/>
              <a:t> و </a:t>
            </a:r>
            <a:r>
              <a:rPr lang="en-US" sz="5400"/>
              <a:t>(BC)</a:t>
            </a:r>
            <a:r>
              <a:rPr lang="ar-SA" sz="5400"/>
              <a:t> متعامدان . </a:t>
            </a:r>
          </a:p>
        </p:txBody>
      </p: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6400800" y="4303713"/>
            <a:ext cx="214313" cy="215900"/>
            <a:chOff x="4086222" y="4856968"/>
            <a:chExt cx="214314" cy="215108"/>
          </a:xfrm>
        </p:grpSpPr>
        <p:cxnSp>
          <p:nvCxnSpPr>
            <p:cNvPr id="27" name="Straight Connector 26"/>
            <p:cNvCxnSpPr/>
            <p:nvPr/>
          </p:nvCxnSpPr>
          <p:spPr>
            <a:xfrm rot="10800000">
              <a:off x="4086222" y="4856968"/>
              <a:ext cx="214314" cy="15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992952" y="4964519"/>
              <a:ext cx="213527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995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D5EE73-E4ED-4DC6-BB2F-FD2F4A86D977}" type="slidenum">
              <a:rPr lang="ar-SA" smtClean="0"/>
              <a:pPr>
                <a:defRPr/>
              </a:pPr>
              <a:t>40</a:t>
            </a:fld>
            <a:endParaRPr lang="ar-SA"/>
          </a:p>
        </p:txBody>
      </p:sp>
      <p:grpSp>
        <p:nvGrpSpPr>
          <p:cNvPr id="41997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3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1999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2001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2143125" y="4229100"/>
            <a:ext cx="142875" cy="14287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43011" name="TextBox 1"/>
          <p:cNvSpPr txBox="1">
            <a:spLocks noChangeArrowheads="1"/>
          </p:cNvSpPr>
          <p:nvPr/>
        </p:nvSpPr>
        <p:spPr bwMode="auto">
          <a:xfrm>
            <a:off x="2686050" y="1143000"/>
            <a:ext cx="3643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>
                <a:solidFill>
                  <a:srgbClr val="002060"/>
                </a:solidFill>
              </a:rPr>
              <a:t>تعريف 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0" y="2714625"/>
            <a:ext cx="44291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800"/>
              <a:t>المستقيمان المتعامدان هما مستقيمان يحددان زواية قائمة .</a:t>
            </a: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1516063" y="2157413"/>
            <a:ext cx="857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3600"/>
              <a:t>(</a:t>
            </a:r>
            <a:r>
              <a:rPr lang="en-US" sz="3600">
                <a:solidFill>
                  <a:srgbClr val="00B0F0"/>
                </a:solidFill>
              </a:rPr>
              <a:t>∆</a:t>
            </a:r>
            <a:r>
              <a:rPr lang="en-US" sz="3600"/>
              <a:t>)</a:t>
            </a:r>
            <a:endParaRPr lang="ar-SA" sz="3600"/>
          </a:p>
        </p:txBody>
      </p:sp>
      <p:sp>
        <p:nvSpPr>
          <p:cNvPr id="14" name="TextBox 9"/>
          <p:cNvSpPr txBox="1">
            <a:spLocks noChangeArrowheads="1"/>
          </p:cNvSpPr>
          <p:nvPr/>
        </p:nvSpPr>
        <p:spPr bwMode="auto">
          <a:xfrm>
            <a:off x="3643313" y="4319588"/>
            <a:ext cx="857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3600"/>
              <a:t>(</a:t>
            </a:r>
            <a:r>
              <a:rPr lang="en-US" sz="3600">
                <a:solidFill>
                  <a:srgbClr val="FF0000"/>
                </a:solidFill>
              </a:rPr>
              <a:t>D</a:t>
            </a:r>
            <a:r>
              <a:rPr lang="en-US" sz="3600"/>
              <a:t>)</a:t>
            </a:r>
            <a:endParaRPr lang="ar-SA" sz="3600"/>
          </a:p>
        </p:txBody>
      </p:sp>
      <p:cxnSp>
        <p:nvCxnSpPr>
          <p:cNvPr id="16" name="Straight Connector 27"/>
          <p:cNvCxnSpPr>
            <a:cxnSpLocks noChangeAspect="1"/>
          </p:cNvCxnSpPr>
          <p:nvPr/>
        </p:nvCxnSpPr>
        <p:spPr>
          <a:xfrm>
            <a:off x="642938" y="4391025"/>
            <a:ext cx="367188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16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cxnSp>
        <p:nvCxnSpPr>
          <p:cNvPr id="15" name="Straight Connector 25"/>
          <p:cNvCxnSpPr/>
          <p:nvPr/>
        </p:nvCxnSpPr>
        <p:spPr>
          <a:xfrm rot="5400000">
            <a:off x="446882" y="4285456"/>
            <a:ext cx="3714750" cy="15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A263D-F0BE-4C75-AEFA-F6B0C12388ED}" type="slidenum">
              <a:rPr lang="ar-SA" smtClean="0"/>
              <a:pPr>
                <a:defRPr/>
              </a:pPr>
              <a:t>41</a:t>
            </a:fld>
            <a:endParaRPr lang="ar-SA"/>
          </a:p>
        </p:txBody>
      </p:sp>
      <p:grpSp>
        <p:nvGrpSpPr>
          <p:cNvPr id="43019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3021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1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3023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" grpId="0"/>
      <p:bldP spid="13" grpId="0"/>
      <p:bldP spid="1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471738" y="1135063"/>
            <a:ext cx="857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3600"/>
              <a:t>(</a:t>
            </a:r>
            <a:r>
              <a:rPr lang="en-US" sz="3600">
                <a:solidFill>
                  <a:srgbClr val="00B0F0"/>
                </a:solidFill>
              </a:rPr>
              <a:t>∆</a:t>
            </a:r>
            <a:r>
              <a:rPr lang="en-US" sz="3600"/>
              <a:t>)</a:t>
            </a:r>
            <a:endParaRPr lang="ar-SA" sz="36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400800" y="4135438"/>
            <a:ext cx="857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3600"/>
              <a:t>(</a:t>
            </a:r>
            <a:r>
              <a:rPr lang="en-US" sz="3600">
                <a:solidFill>
                  <a:srgbClr val="FF0000"/>
                </a:solidFill>
              </a:rPr>
              <a:t>D</a:t>
            </a:r>
            <a:r>
              <a:rPr lang="en-US" sz="3600"/>
              <a:t>)</a:t>
            </a:r>
            <a:endParaRPr lang="ar-SA" sz="3600"/>
          </a:p>
        </p:txBody>
      </p:sp>
      <p:pic>
        <p:nvPicPr>
          <p:cNvPr id="17" name="Picture 16" descr="copy equer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00700" y="1401763"/>
            <a:ext cx="1331913" cy="279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6" name="Straight Connector 25"/>
          <p:cNvCxnSpPr/>
          <p:nvPr/>
        </p:nvCxnSpPr>
        <p:spPr>
          <a:xfrm rot="5400000">
            <a:off x="1429544" y="3063081"/>
            <a:ext cx="3714750" cy="158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686050" y="4206875"/>
            <a:ext cx="428625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3086100" y="4006850"/>
            <a:ext cx="214313" cy="214313"/>
            <a:chOff x="4086222" y="4856968"/>
            <a:chExt cx="214314" cy="215108"/>
          </a:xfrm>
        </p:grpSpPr>
        <p:cxnSp>
          <p:nvCxnSpPr>
            <p:cNvPr id="32" name="Straight Connector 31"/>
            <p:cNvCxnSpPr/>
            <p:nvPr/>
          </p:nvCxnSpPr>
          <p:spPr>
            <a:xfrm rot="10800000">
              <a:off x="4086222" y="4856968"/>
              <a:ext cx="214314" cy="159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3992162" y="4963728"/>
              <a:ext cx="215108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571750" y="4889500"/>
            <a:ext cx="5857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(∆) و </a:t>
            </a:r>
            <a:r>
              <a:rPr lang="en-US" sz="4000"/>
              <a:t>(D)</a:t>
            </a:r>
            <a:r>
              <a:rPr lang="ar-SA" sz="4000"/>
              <a:t> مستقيمان متعامدان 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357813" y="5707063"/>
            <a:ext cx="2857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نكتب باختصار : 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586288" y="5707063"/>
            <a:ext cx="857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(∆) 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357563" y="5708650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(</a:t>
            </a:r>
            <a:r>
              <a:rPr lang="en-US" sz="4000"/>
              <a:t>D</a:t>
            </a:r>
            <a:r>
              <a:rPr lang="ar-SA" sz="4000"/>
              <a:t>) </a:t>
            </a:r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4327525" y="5938838"/>
            <a:ext cx="285750" cy="285750"/>
            <a:chOff x="1556856" y="2557790"/>
            <a:chExt cx="285752" cy="286546"/>
          </a:xfrm>
        </p:grpSpPr>
        <p:cxnSp>
          <p:nvCxnSpPr>
            <p:cNvPr id="40" name="Straight Connector 39"/>
            <p:cNvCxnSpPr/>
            <p:nvPr/>
          </p:nvCxnSpPr>
          <p:spPr>
            <a:xfrm rot="5400000">
              <a:off x="1556460" y="2699475"/>
              <a:ext cx="286546" cy="3175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556856" y="2842744"/>
              <a:ext cx="285752" cy="1592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786063" y="57213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>
                <a:solidFill>
                  <a:srgbClr val="7030A0"/>
                </a:solidFill>
              </a:rPr>
              <a:t>أو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1943100" y="5707063"/>
            <a:ext cx="968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(</a:t>
            </a:r>
            <a:r>
              <a:rPr lang="en-US" sz="4000"/>
              <a:t>D</a:t>
            </a:r>
            <a:r>
              <a:rPr lang="ar-SA" sz="4000"/>
              <a:t>) </a:t>
            </a:r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1725613" y="5949950"/>
            <a:ext cx="285750" cy="287338"/>
            <a:chOff x="1556856" y="2557790"/>
            <a:chExt cx="285752" cy="286546"/>
          </a:xfrm>
        </p:grpSpPr>
        <p:cxnSp>
          <p:nvCxnSpPr>
            <p:cNvPr id="47" name="Straight Connector 46"/>
            <p:cNvCxnSpPr/>
            <p:nvPr/>
          </p:nvCxnSpPr>
          <p:spPr>
            <a:xfrm rot="5400000">
              <a:off x="1557251" y="2698683"/>
              <a:ext cx="284962" cy="3175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556856" y="2842752"/>
              <a:ext cx="285752" cy="1584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857250" y="570706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(∆) </a:t>
            </a:r>
          </a:p>
        </p:txBody>
      </p:sp>
      <p:sp>
        <p:nvSpPr>
          <p:cNvPr id="44049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82C20E-3FD8-4F84-AE7B-A5FAEDA5D2AC}" type="slidenum">
              <a:rPr lang="ar-SA" smtClean="0"/>
              <a:pPr>
                <a:defRPr/>
              </a:pPr>
              <a:t>42</a:t>
            </a:fld>
            <a:endParaRPr lang="ar-SA"/>
          </a:p>
        </p:txBody>
      </p:sp>
      <p:grpSp>
        <p:nvGrpSpPr>
          <p:cNvPr id="44051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3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4053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43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4055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4" grpId="0"/>
      <p:bldP spid="35" grpId="0"/>
      <p:bldP spid="36" grpId="0"/>
      <p:bldP spid="37" grpId="0"/>
      <p:bldP spid="44" grpId="0"/>
      <p:bldP spid="45" grpId="0"/>
      <p:bldP spid="4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Box 1"/>
          <p:cNvSpPr txBox="1">
            <a:spLocks noChangeArrowheads="1"/>
          </p:cNvSpPr>
          <p:nvPr/>
        </p:nvSpPr>
        <p:spPr bwMode="auto">
          <a:xfrm>
            <a:off x="2686050" y="1143000"/>
            <a:ext cx="3643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>
                <a:solidFill>
                  <a:srgbClr val="002060"/>
                </a:solidFill>
              </a:rPr>
              <a:t>خاصية 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625" y="2857500"/>
            <a:ext cx="850106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6000"/>
              <a:t>من نقطة معلومة يمر مستقيم وحيد عمودي على مستقيم معلوم .</a:t>
            </a:r>
          </a:p>
        </p:txBody>
      </p:sp>
      <p:sp>
        <p:nvSpPr>
          <p:cNvPr id="45060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53586E-49F8-4644-BE4E-BB94F28E47B2}" type="slidenum">
              <a:rPr lang="ar-SA" smtClean="0"/>
              <a:pPr>
                <a:defRPr/>
              </a:pPr>
              <a:t>43</a:t>
            </a:fld>
            <a:endParaRPr lang="ar-SA"/>
          </a:p>
        </p:txBody>
      </p:sp>
      <p:grpSp>
        <p:nvGrpSpPr>
          <p:cNvPr id="45062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5064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5066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opy equer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0488" y="1695450"/>
            <a:ext cx="1331912" cy="279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6" name="Straight Connector 25"/>
          <p:cNvCxnSpPr/>
          <p:nvPr/>
        </p:nvCxnSpPr>
        <p:spPr>
          <a:xfrm rot="5400000">
            <a:off x="2255044" y="3356769"/>
            <a:ext cx="3714750" cy="158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525838" y="4500563"/>
            <a:ext cx="428625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911600" y="1298575"/>
            <a:ext cx="1000125" cy="1108075"/>
            <a:chOff x="2014520" y="2071678"/>
            <a:chExt cx="1000132" cy="1107996"/>
          </a:xfrm>
        </p:grpSpPr>
        <p:sp>
          <p:nvSpPr>
            <p:cNvPr id="46097" name="TextBox 2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46098" name="TextBox 24"/>
            <p:cNvSpPr txBox="1">
              <a:spLocks noChangeArrowheads="1"/>
            </p:cNvSpPr>
            <p:nvPr/>
          </p:nvSpPr>
          <p:spPr bwMode="auto">
            <a:xfrm>
              <a:off x="2014520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pic>
        <p:nvPicPr>
          <p:cNvPr id="27" name="Picture 26" descr="regl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75" y="1214438"/>
            <a:ext cx="52387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125913" y="4287838"/>
            <a:ext cx="214312" cy="215900"/>
            <a:chOff x="3857621" y="4856968"/>
            <a:chExt cx="214314" cy="215108"/>
          </a:xfrm>
        </p:grpSpPr>
        <p:cxnSp>
          <p:nvCxnSpPr>
            <p:cNvPr id="30" name="Straight Connector 29"/>
            <p:cNvCxnSpPr/>
            <p:nvPr/>
          </p:nvCxnSpPr>
          <p:spPr>
            <a:xfrm rot="10800000">
              <a:off x="3857621" y="4856968"/>
              <a:ext cx="214314" cy="15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3950090" y="4964519"/>
              <a:ext cx="213527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088" name="TextBox 2"/>
          <p:cNvSpPr txBox="1">
            <a:spLocks noChangeArrowheads="1"/>
          </p:cNvSpPr>
          <p:nvPr/>
        </p:nvSpPr>
        <p:spPr bwMode="auto">
          <a:xfrm>
            <a:off x="2571750" y="157163"/>
            <a:ext cx="3571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المستقيمان المتعامدان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61418C-BE1C-44D0-A3F7-9123AC79DEEF}" type="slidenum">
              <a:rPr lang="ar-SA" smtClean="0"/>
              <a:pPr>
                <a:defRPr/>
              </a:pPr>
              <a:t>44</a:t>
            </a:fld>
            <a:endParaRPr lang="ar-SA"/>
          </a:p>
        </p:txBody>
      </p:sp>
      <p:grpSp>
        <p:nvGrpSpPr>
          <p:cNvPr id="46090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1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6092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3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6094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1"/>
          <p:cNvSpPr txBox="1">
            <a:spLocks noChangeArrowheads="1"/>
          </p:cNvSpPr>
          <p:nvPr/>
        </p:nvSpPr>
        <p:spPr bwMode="auto">
          <a:xfrm>
            <a:off x="857250" y="1714500"/>
            <a:ext cx="6072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endParaRPr lang="ar-MA">
              <a:latin typeface="Calibri" pitchFamily="34" charset="0"/>
            </a:endParaRPr>
          </a:p>
        </p:txBody>
      </p:sp>
      <p:sp>
        <p:nvSpPr>
          <p:cNvPr id="47107" name="TextBox 2"/>
          <p:cNvSpPr txBox="1">
            <a:spLocks noChangeArrowheads="1"/>
          </p:cNvSpPr>
          <p:nvPr/>
        </p:nvSpPr>
        <p:spPr bwMode="auto">
          <a:xfrm>
            <a:off x="642938" y="2476500"/>
            <a:ext cx="792956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9600" b="1">
                <a:solidFill>
                  <a:srgbClr val="FF0000"/>
                </a:solidFill>
              </a:rPr>
              <a:t>نصف المستقيم</a:t>
            </a:r>
          </a:p>
        </p:txBody>
      </p:sp>
      <p:sp>
        <p:nvSpPr>
          <p:cNvPr id="47108" name="TextBox 2"/>
          <p:cNvSpPr txBox="1">
            <a:spLocks noChangeArrowheads="1"/>
          </p:cNvSpPr>
          <p:nvPr/>
        </p:nvSpPr>
        <p:spPr bwMode="auto">
          <a:xfrm>
            <a:off x="3071813" y="142875"/>
            <a:ext cx="2500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نصف المستقيم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358FDB-E1B8-4691-9ECC-FCDD91932B6B}" type="slidenum">
              <a:rPr lang="ar-SA" smtClean="0"/>
              <a:pPr>
                <a:defRPr/>
              </a:pPr>
              <a:t>45</a:t>
            </a:fld>
            <a:endParaRPr lang="ar-SA"/>
          </a:p>
        </p:txBody>
      </p:sp>
      <p:grpSp>
        <p:nvGrpSpPr>
          <p:cNvPr id="47110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7112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7114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/>
          <p:cNvCxnSpPr/>
          <p:nvPr/>
        </p:nvCxnSpPr>
        <p:spPr>
          <a:xfrm flipV="1">
            <a:off x="1089025" y="1385888"/>
            <a:ext cx="7581900" cy="1776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4929188" y="1376363"/>
            <a:ext cx="3813175" cy="8858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41425" y="234950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d</a:t>
            </a:r>
            <a:endParaRPr lang="ar-SA" sz="40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8625" y="3813175"/>
            <a:ext cx="892968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400"/>
              <a:t>كم من جزء تحدد النقطة </a:t>
            </a:r>
            <a:r>
              <a:rPr lang="en-US" sz="4400"/>
              <a:t>A</a:t>
            </a:r>
            <a:r>
              <a:rPr lang="ar-SA" sz="4400"/>
              <a:t> على المستقيم </a:t>
            </a:r>
            <a:r>
              <a:rPr lang="en-US" sz="4400"/>
              <a:t>d</a:t>
            </a:r>
            <a:r>
              <a:rPr lang="ar-SA" sz="4400"/>
              <a:t> ؟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1084263" y="2262188"/>
            <a:ext cx="3857625" cy="9144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438650" y="1470025"/>
            <a:ext cx="1000125" cy="1108075"/>
            <a:chOff x="1714480" y="2071678"/>
            <a:chExt cx="1000132" cy="1107996"/>
          </a:xfrm>
        </p:grpSpPr>
        <p:sp>
          <p:nvSpPr>
            <p:cNvPr id="48144" name="TextBox 4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7030A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7030A0"/>
                </a:solidFill>
                <a:latin typeface="Bodoni MT" pitchFamily="18" charset="0"/>
              </a:endParaRPr>
            </a:p>
          </p:txBody>
        </p:sp>
        <p:sp>
          <p:nvSpPr>
            <p:cNvPr id="48145" name="TextBox 5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854075" y="4813300"/>
            <a:ext cx="78581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400"/>
              <a:t>النقطة </a:t>
            </a:r>
            <a:r>
              <a:rPr lang="en-US" sz="4400"/>
              <a:t> A</a:t>
            </a:r>
            <a:r>
              <a:rPr lang="ar-SA" sz="4400"/>
              <a:t>تحدد جزئين على المستقيم </a:t>
            </a:r>
            <a:r>
              <a:rPr lang="en-US" sz="4400"/>
              <a:t>d</a:t>
            </a:r>
            <a:r>
              <a:rPr lang="ar-SA" sz="4400"/>
              <a:t> .</a:t>
            </a:r>
          </a:p>
        </p:txBody>
      </p:sp>
      <p:sp>
        <p:nvSpPr>
          <p:cNvPr id="48137" name="TextBox 2"/>
          <p:cNvSpPr txBox="1">
            <a:spLocks noChangeArrowheads="1"/>
          </p:cNvSpPr>
          <p:nvPr/>
        </p:nvSpPr>
        <p:spPr bwMode="auto">
          <a:xfrm>
            <a:off x="3071813" y="142875"/>
            <a:ext cx="2500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نصف المستقيم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7396F-2656-469E-B4B1-8D539CC31C3C}" type="slidenum">
              <a:rPr lang="ar-SA" smtClean="0"/>
              <a:pPr>
                <a:defRPr/>
              </a:pPr>
              <a:t>46</a:t>
            </a:fld>
            <a:endParaRPr lang="ar-SA"/>
          </a:p>
        </p:txBody>
      </p:sp>
      <p:grpSp>
        <p:nvGrpSpPr>
          <p:cNvPr id="48139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0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8141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2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8143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9" grpId="1"/>
      <p:bldP spid="5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/>
          <p:cNvCxnSpPr/>
          <p:nvPr/>
        </p:nvCxnSpPr>
        <p:spPr>
          <a:xfrm flipV="1">
            <a:off x="847725" y="2508250"/>
            <a:ext cx="7581900" cy="1776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4687888" y="2498725"/>
            <a:ext cx="3813175" cy="88582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000125" y="3471863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d</a:t>
            </a:r>
            <a:endParaRPr lang="ar-SA" sz="40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14350" y="4451350"/>
            <a:ext cx="85725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جزء المستقيم (</a:t>
            </a:r>
            <a:r>
              <a:rPr lang="en-US" sz="3600"/>
              <a:t>d</a:t>
            </a:r>
            <a:r>
              <a:rPr lang="ar-SA" sz="3600"/>
              <a:t>) الملون بالأزرق يسمى نصف مستقيم الذي أصله </a:t>
            </a:r>
            <a:r>
              <a:rPr lang="en-US" sz="3600"/>
              <a:t>A</a:t>
            </a:r>
            <a:r>
              <a:rPr lang="ar-SA" sz="3600"/>
              <a:t> ويمر من </a:t>
            </a:r>
            <a:r>
              <a:rPr lang="en-US" sz="3600"/>
              <a:t>B</a:t>
            </a:r>
            <a:r>
              <a:rPr lang="ar-SA" sz="3600"/>
              <a:t> ونرمز له بالرمز : </a:t>
            </a:r>
            <a:r>
              <a:rPr lang="en-US" sz="3600"/>
              <a:t>[AB)</a:t>
            </a:r>
            <a:r>
              <a:rPr lang="ar-SA" sz="3600"/>
              <a:t> .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1103313" y="5711825"/>
            <a:ext cx="72532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المستقيم </a:t>
            </a:r>
            <a:r>
              <a:rPr lang="en-US" sz="3600"/>
              <a:t>d</a:t>
            </a:r>
            <a:r>
              <a:rPr lang="ar-SA" sz="3600"/>
              <a:t> يسمى حامل نصف المستقيم </a:t>
            </a:r>
            <a:r>
              <a:rPr lang="en-US" sz="3600"/>
              <a:t>[AB)</a:t>
            </a:r>
            <a:r>
              <a:rPr lang="ar-SA" sz="3600"/>
              <a:t> 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357938" y="2101850"/>
            <a:ext cx="1000125" cy="1106488"/>
            <a:chOff x="1714480" y="2071678"/>
            <a:chExt cx="1000132" cy="1107996"/>
          </a:xfrm>
        </p:grpSpPr>
        <p:sp>
          <p:nvSpPr>
            <p:cNvPr id="49171" name="TextBox 11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7030A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7030A0"/>
                </a:solidFill>
                <a:latin typeface="Bodoni MT" pitchFamily="18" charset="0"/>
              </a:endParaRPr>
            </a:p>
          </p:txBody>
        </p:sp>
        <p:sp>
          <p:nvSpPr>
            <p:cNvPr id="49172" name="TextBox 12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49160" name="TextBox 14"/>
          <p:cNvSpPr txBox="1">
            <a:spLocks noChangeArrowheads="1"/>
          </p:cNvSpPr>
          <p:nvPr/>
        </p:nvSpPr>
        <p:spPr bwMode="auto">
          <a:xfrm>
            <a:off x="3043238" y="849313"/>
            <a:ext cx="36433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>
                <a:solidFill>
                  <a:srgbClr val="002060"/>
                </a:solidFill>
              </a:rPr>
              <a:t>تعريف :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4197350" y="2592388"/>
            <a:ext cx="1000125" cy="1108075"/>
            <a:chOff x="1714480" y="2071678"/>
            <a:chExt cx="1000132" cy="1107996"/>
          </a:xfrm>
        </p:grpSpPr>
        <p:sp>
          <p:nvSpPr>
            <p:cNvPr id="49169" name="TextBox 4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7030A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7030A0"/>
                </a:solidFill>
                <a:latin typeface="Bodoni MT" pitchFamily="18" charset="0"/>
              </a:endParaRPr>
            </a:p>
          </p:txBody>
        </p:sp>
        <p:sp>
          <p:nvSpPr>
            <p:cNvPr id="49170" name="TextBox 5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sp>
        <p:nvSpPr>
          <p:cNvPr id="49162" name="TextBox 2"/>
          <p:cNvSpPr txBox="1">
            <a:spLocks noChangeArrowheads="1"/>
          </p:cNvSpPr>
          <p:nvPr/>
        </p:nvSpPr>
        <p:spPr bwMode="auto">
          <a:xfrm>
            <a:off x="3071813" y="142875"/>
            <a:ext cx="2500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نصف المستقيم</a:t>
            </a:r>
          </a:p>
        </p:txBody>
      </p:sp>
      <p:sp>
        <p:nvSpPr>
          <p:cNvPr id="20" name="Espace réservé du numéro de diapositive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434C5-F98B-4C3E-984E-A5D46E6C5C98}" type="slidenum">
              <a:rPr lang="ar-SA" smtClean="0"/>
              <a:pPr>
                <a:defRPr/>
              </a:pPr>
              <a:t>47</a:t>
            </a:fld>
            <a:endParaRPr lang="ar-SA"/>
          </a:p>
        </p:txBody>
      </p:sp>
      <p:grpSp>
        <p:nvGrpSpPr>
          <p:cNvPr id="49164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9166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9168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5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/>
          <p:cNvCxnSpPr/>
          <p:nvPr/>
        </p:nvCxnSpPr>
        <p:spPr>
          <a:xfrm flipV="1">
            <a:off x="928688" y="1636713"/>
            <a:ext cx="7581900" cy="1776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4768850" y="1627188"/>
            <a:ext cx="3813175" cy="88423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80" name="TextBox 2"/>
          <p:cNvSpPr txBox="1">
            <a:spLocks noChangeArrowheads="1"/>
          </p:cNvSpPr>
          <p:nvPr/>
        </p:nvSpPr>
        <p:spPr bwMode="auto">
          <a:xfrm>
            <a:off x="1081088" y="2598738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d</a:t>
            </a:r>
            <a:endParaRPr lang="ar-SA" sz="4000"/>
          </a:p>
        </p:txBody>
      </p:sp>
      <p:grpSp>
        <p:nvGrpSpPr>
          <p:cNvPr id="50181" name="Group 5"/>
          <p:cNvGrpSpPr>
            <a:grpSpLocks/>
          </p:cNvGrpSpPr>
          <p:nvPr/>
        </p:nvGrpSpPr>
        <p:grpSpPr bwMode="auto">
          <a:xfrm>
            <a:off x="6438900" y="1228725"/>
            <a:ext cx="1000125" cy="1108075"/>
            <a:chOff x="1714480" y="2071678"/>
            <a:chExt cx="1000132" cy="1107996"/>
          </a:xfrm>
        </p:grpSpPr>
        <p:sp>
          <p:nvSpPr>
            <p:cNvPr id="50195" name="TextBox 11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7030A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7030A0"/>
                </a:solidFill>
                <a:latin typeface="Bodoni MT" pitchFamily="18" charset="0"/>
              </a:endParaRPr>
            </a:p>
          </p:txBody>
        </p:sp>
        <p:sp>
          <p:nvSpPr>
            <p:cNvPr id="50196" name="TextBox 12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50182" name="Group 5"/>
          <p:cNvGrpSpPr>
            <a:grpSpLocks/>
          </p:cNvGrpSpPr>
          <p:nvPr/>
        </p:nvGrpSpPr>
        <p:grpSpPr bwMode="auto">
          <a:xfrm>
            <a:off x="4278313" y="1719263"/>
            <a:ext cx="1000125" cy="1108075"/>
            <a:chOff x="1714480" y="2071678"/>
            <a:chExt cx="1000132" cy="1107996"/>
          </a:xfrm>
        </p:grpSpPr>
        <p:sp>
          <p:nvSpPr>
            <p:cNvPr id="50193" name="TextBox 4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7030A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7030A0"/>
                </a:solidFill>
                <a:latin typeface="Bodoni MT" pitchFamily="18" charset="0"/>
              </a:endParaRPr>
            </a:p>
          </p:txBody>
        </p:sp>
        <p:sp>
          <p:nvSpPr>
            <p:cNvPr id="50194" name="TextBox 5"/>
            <p:cNvSpPr txBox="1">
              <a:spLocks noChangeArrowheads="1"/>
            </p:cNvSpPr>
            <p:nvPr/>
          </p:nvSpPr>
          <p:spPr bwMode="auto">
            <a:xfrm>
              <a:off x="1714480" y="207817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136900" y="3698875"/>
            <a:ext cx="6056313" cy="2373313"/>
            <a:chOff x="2698348" y="3643314"/>
            <a:chExt cx="6057064" cy="2372620"/>
          </a:xfrm>
        </p:grpSpPr>
        <p:sp>
          <p:nvSpPr>
            <p:cNvPr id="14" name="Oval Callout 13"/>
            <p:cNvSpPr/>
            <p:nvPr/>
          </p:nvSpPr>
          <p:spPr>
            <a:xfrm rot="10800000">
              <a:off x="2857118" y="3643314"/>
              <a:ext cx="5715709" cy="2285332"/>
            </a:xfrm>
            <a:prstGeom prst="wedgeEllipseCallout">
              <a:avLst>
                <a:gd name="adj1" fmla="val 23228"/>
                <a:gd name="adj2" fmla="val 96961"/>
              </a:avLst>
            </a:prstGeom>
            <a:solidFill>
              <a:srgbClr val="FFFF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/>
            </a:p>
          </p:txBody>
        </p:sp>
        <p:sp>
          <p:nvSpPr>
            <p:cNvPr id="50192" name="TextBox 49"/>
            <p:cNvSpPr txBox="1">
              <a:spLocks noChangeArrowheads="1"/>
            </p:cNvSpPr>
            <p:nvPr/>
          </p:nvSpPr>
          <p:spPr bwMode="auto">
            <a:xfrm>
              <a:off x="2698348" y="4076942"/>
              <a:ext cx="6057064" cy="193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ar-SA" sz="4000"/>
                <a:t>نصف المستقيم محدود من جهة الأصل وغير محدود من الجهة الأخرى .</a:t>
              </a:r>
            </a:p>
          </p:txBody>
        </p:sp>
      </p:grpSp>
      <p:sp>
        <p:nvSpPr>
          <p:cNvPr id="50184" name="TextBox 2"/>
          <p:cNvSpPr txBox="1">
            <a:spLocks noChangeArrowheads="1"/>
          </p:cNvSpPr>
          <p:nvPr/>
        </p:nvSpPr>
        <p:spPr bwMode="auto">
          <a:xfrm>
            <a:off x="3071813" y="142875"/>
            <a:ext cx="2500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نصف المستقيم</a:t>
            </a:r>
          </a:p>
        </p:txBody>
      </p:sp>
      <p:sp>
        <p:nvSpPr>
          <p:cNvPr id="21" name="Espace réservé du numéro de diapositive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C4C44C-3635-411C-8D6E-EC0AA8EB9683}" type="slidenum">
              <a:rPr lang="ar-SA" smtClean="0"/>
              <a:pPr>
                <a:defRPr/>
              </a:pPr>
              <a:t>48</a:t>
            </a:fld>
            <a:endParaRPr lang="ar-SA"/>
          </a:p>
        </p:txBody>
      </p:sp>
      <p:grpSp>
        <p:nvGrpSpPr>
          <p:cNvPr id="50186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4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0188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6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0190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Box 1"/>
          <p:cNvSpPr txBox="1">
            <a:spLocks noChangeArrowheads="1"/>
          </p:cNvSpPr>
          <p:nvPr/>
        </p:nvSpPr>
        <p:spPr bwMode="auto">
          <a:xfrm>
            <a:off x="857250" y="1714500"/>
            <a:ext cx="6072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endParaRPr lang="ar-MA">
              <a:latin typeface="Calibri" pitchFamily="34" charset="0"/>
            </a:endParaRPr>
          </a:p>
        </p:txBody>
      </p:sp>
      <p:sp>
        <p:nvSpPr>
          <p:cNvPr id="51203" name="TextBox 2"/>
          <p:cNvSpPr txBox="1">
            <a:spLocks noChangeArrowheads="1"/>
          </p:cNvSpPr>
          <p:nvPr/>
        </p:nvSpPr>
        <p:spPr bwMode="auto">
          <a:xfrm>
            <a:off x="642938" y="2644775"/>
            <a:ext cx="792956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9600" b="1">
                <a:solidFill>
                  <a:srgbClr val="FF0000"/>
                </a:solidFill>
              </a:rPr>
              <a:t>القطعة</a:t>
            </a:r>
          </a:p>
        </p:txBody>
      </p:sp>
      <p:sp>
        <p:nvSpPr>
          <p:cNvPr id="51204" name="TextBox 2"/>
          <p:cNvSpPr txBox="1">
            <a:spLocks noChangeArrowheads="1"/>
          </p:cNvSpPr>
          <p:nvPr/>
        </p:nvSpPr>
        <p:spPr bwMode="auto">
          <a:xfrm>
            <a:off x="3000375" y="242888"/>
            <a:ext cx="2000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القطعة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373C71-FE34-4A51-A30C-C70B8C094DB4}" type="slidenum">
              <a:rPr lang="ar-SA" smtClean="0"/>
              <a:pPr>
                <a:defRPr/>
              </a:pPr>
              <a:t>49</a:t>
            </a:fld>
            <a:endParaRPr lang="ar-SA"/>
          </a:p>
        </p:txBody>
      </p:sp>
      <p:grpSp>
        <p:nvGrpSpPr>
          <p:cNvPr id="51206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4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1208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6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1210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flipV="1">
            <a:off x="1985963" y="1500188"/>
            <a:ext cx="5143500" cy="2643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47" name="Group 5"/>
          <p:cNvGrpSpPr>
            <a:grpSpLocks/>
          </p:cNvGrpSpPr>
          <p:nvPr/>
        </p:nvGrpSpPr>
        <p:grpSpPr bwMode="auto">
          <a:xfrm>
            <a:off x="5572125" y="1257300"/>
            <a:ext cx="1000125" cy="1108075"/>
            <a:chOff x="1714480" y="2071678"/>
            <a:chExt cx="1000132" cy="1107996"/>
          </a:xfrm>
        </p:grpSpPr>
        <p:sp>
          <p:nvSpPr>
            <p:cNvPr id="6159" name="TextBox 3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6160" name="TextBox 4"/>
            <p:cNvSpPr txBox="1">
              <a:spLocks noChangeArrowheads="1"/>
            </p:cNvSpPr>
            <p:nvPr/>
          </p:nvSpPr>
          <p:spPr bwMode="auto">
            <a:xfrm>
              <a:off x="1714480" y="211455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6148" name="Group 9"/>
          <p:cNvGrpSpPr>
            <a:grpSpLocks/>
          </p:cNvGrpSpPr>
          <p:nvPr/>
        </p:nvGrpSpPr>
        <p:grpSpPr bwMode="auto">
          <a:xfrm>
            <a:off x="2386013" y="2892425"/>
            <a:ext cx="1000125" cy="1108075"/>
            <a:chOff x="1714480" y="2071678"/>
            <a:chExt cx="1000132" cy="1107996"/>
          </a:xfrm>
        </p:grpSpPr>
        <p:sp>
          <p:nvSpPr>
            <p:cNvPr id="6157" name="TextBox 10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6158" name="TextBox 11"/>
            <p:cNvSpPr txBox="1">
              <a:spLocks noChangeArrowheads="1"/>
            </p:cNvSpPr>
            <p:nvPr/>
          </p:nvSpPr>
          <p:spPr bwMode="auto">
            <a:xfrm>
              <a:off x="1714480" y="214315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6149" name="TextBox 8"/>
          <p:cNvSpPr txBox="1">
            <a:spLocks noChangeArrowheads="1"/>
          </p:cNvSpPr>
          <p:nvPr/>
        </p:nvSpPr>
        <p:spPr bwMode="auto">
          <a:xfrm>
            <a:off x="500063" y="4856163"/>
            <a:ext cx="8429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/>
              <a:t>يمكننا إنشاء مستقيم واحد يمر من </a:t>
            </a:r>
            <a:r>
              <a:rPr lang="en-US" sz="3600"/>
              <a:t>A</a:t>
            </a:r>
            <a:r>
              <a:rPr lang="ar-SA" sz="3600"/>
              <a:t> و</a:t>
            </a:r>
            <a:r>
              <a:rPr lang="en-US" sz="3600"/>
              <a:t>B</a:t>
            </a:r>
            <a:r>
              <a:rPr lang="ar-SA" sz="3600"/>
              <a:t>.  </a:t>
            </a:r>
            <a:endParaRPr lang="en-US" sz="3600"/>
          </a:p>
        </p:txBody>
      </p:sp>
      <p:sp>
        <p:nvSpPr>
          <p:cNvPr id="6150" name="TextBox 1"/>
          <p:cNvSpPr txBox="1">
            <a:spLocks/>
          </p:cNvSpPr>
          <p:nvPr/>
        </p:nvSpPr>
        <p:spPr bwMode="auto">
          <a:xfrm>
            <a:off x="3071813" y="142875"/>
            <a:ext cx="2143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  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487456-C5BD-4909-9D71-25E0AC8E6075}" type="slidenum">
              <a:rPr lang="ar-SA" smtClean="0"/>
              <a:pPr>
                <a:defRPr/>
              </a:pPr>
              <a:t>5</a:t>
            </a:fld>
            <a:endParaRPr lang="ar-SA"/>
          </a:p>
        </p:txBody>
      </p:sp>
      <p:grpSp>
        <p:nvGrpSpPr>
          <p:cNvPr id="6152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154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156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8750" y="1695450"/>
            <a:ext cx="3857625" cy="27860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9850" y="5135563"/>
            <a:ext cx="885825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كيف هما الضلعان </a:t>
            </a:r>
            <a:r>
              <a:rPr lang="en-US" sz="5400"/>
              <a:t>[AB]</a:t>
            </a:r>
            <a:r>
              <a:rPr lang="ar-SA" sz="5400"/>
              <a:t> و</a:t>
            </a:r>
            <a:r>
              <a:rPr lang="en-US" sz="5400"/>
              <a:t>[CD] </a:t>
            </a:r>
            <a:r>
              <a:rPr lang="ar-SA" sz="5400"/>
              <a:t> ؟</a:t>
            </a:r>
          </a:p>
        </p:txBody>
      </p:sp>
      <p:grpSp>
        <p:nvGrpSpPr>
          <p:cNvPr id="52228" name="Group 5"/>
          <p:cNvGrpSpPr>
            <a:grpSpLocks/>
          </p:cNvGrpSpPr>
          <p:nvPr/>
        </p:nvGrpSpPr>
        <p:grpSpPr bwMode="auto">
          <a:xfrm>
            <a:off x="1912938" y="901700"/>
            <a:ext cx="1000125" cy="1108075"/>
            <a:chOff x="1443016" y="2071678"/>
            <a:chExt cx="1000132" cy="1107996"/>
          </a:xfrm>
        </p:grpSpPr>
        <p:sp>
          <p:nvSpPr>
            <p:cNvPr id="52245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2246" name="TextBox 10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52229" name="Group 5"/>
          <p:cNvGrpSpPr>
            <a:grpSpLocks/>
          </p:cNvGrpSpPr>
          <p:nvPr/>
        </p:nvGrpSpPr>
        <p:grpSpPr bwMode="auto">
          <a:xfrm>
            <a:off x="6270625" y="909638"/>
            <a:ext cx="1000125" cy="1108075"/>
            <a:chOff x="1943096" y="2071678"/>
            <a:chExt cx="1000132" cy="1107996"/>
          </a:xfrm>
        </p:grpSpPr>
        <p:sp>
          <p:nvSpPr>
            <p:cNvPr id="52243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2244" name="TextBox 13"/>
            <p:cNvSpPr txBox="1">
              <a:spLocks noChangeArrowheads="1"/>
            </p:cNvSpPr>
            <p:nvPr/>
          </p:nvSpPr>
          <p:spPr bwMode="auto">
            <a:xfrm>
              <a:off x="194309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52230" name="Group 5"/>
          <p:cNvGrpSpPr>
            <a:grpSpLocks/>
          </p:cNvGrpSpPr>
          <p:nvPr/>
        </p:nvGrpSpPr>
        <p:grpSpPr bwMode="auto">
          <a:xfrm>
            <a:off x="6313488" y="3709988"/>
            <a:ext cx="1000125" cy="1500187"/>
            <a:chOff x="1985946" y="2071678"/>
            <a:chExt cx="1000132" cy="1500198"/>
          </a:xfrm>
        </p:grpSpPr>
        <p:sp>
          <p:nvSpPr>
            <p:cNvPr id="52241" name="TextBox 15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2242" name="TextBox 16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52231" name="Group 5"/>
          <p:cNvGrpSpPr>
            <a:grpSpLocks/>
          </p:cNvGrpSpPr>
          <p:nvPr/>
        </p:nvGrpSpPr>
        <p:grpSpPr bwMode="auto">
          <a:xfrm>
            <a:off x="1912938" y="3695700"/>
            <a:ext cx="1000125" cy="1479550"/>
            <a:chOff x="1443004" y="2071678"/>
            <a:chExt cx="1000132" cy="1479416"/>
          </a:xfrm>
        </p:grpSpPr>
        <p:sp>
          <p:nvSpPr>
            <p:cNvPr id="52239" name="TextBox 1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2240" name="TextBox 19"/>
            <p:cNvSpPr txBox="1">
              <a:spLocks noChangeArrowheads="1"/>
            </p:cNvSpPr>
            <p:nvPr/>
          </p:nvSpPr>
          <p:spPr bwMode="auto">
            <a:xfrm>
              <a:off x="1443004" y="28432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sp>
        <p:nvSpPr>
          <p:cNvPr id="52232" name="TextBox 2"/>
          <p:cNvSpPr txBox="1">
            <a:spLocks noChangeArrowheads="1"/>
          </p:cNvSpPr>
          <p:nvPr/>
        </p:nvSpPr>
        <p:spPr bwMode="auto">
          <a:xfrm>
            <a:off x="3000375" y="242888"/>
            <a:ext cx="2000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القطعة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D6A989-570B-4312-A1A5-D85B4C378BC1}" type="slidenum">
              <a:rPr lang="ar-SA" smtClean="0"/>
              <a:pPr>
                <a:defRPr/>
              </a:pPr>
              <a:t>50</a:t>
            </a:fld>
            <a:endParaRPr lang="ar-SA"/>
          </a:p>
        </p:txBody>
      </p:sp>
      <p:grpSp>
        <p:nvGrpSpPr>
          <p:cNvPr id="52234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4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2236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7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2238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8750" y="1695450"/>
            <a:ext cx="3857625" cy="27860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cxnSp>
        <p:nvCxnSpPr>
          <p:cNvPr id="24" name="Straight Connector 23"/>
          <p:cNvCxnSpPr/>
          <p:nvPr/>
        </p:nvCxnSpPr>
        <p:spPr>
          <a:xfrm>
            <a:off x="2698750" y="1687513"/>
            <a:ext cx="3857625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686050" y="4479925"/>
            <a:ext cx="3857625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253" name="Group 5"/>
          <p:cNvGrpSpPr>
            <a:grpSpLocks/>
          </p:cNvGrpSpPr>
          <p:nvPr/>
        </p:nvGrpSpPr>
        <p:grpSpPr bwMode="auto">
          <a:xfrm>
            <a:off x="1912938" y="901700"/>
            <a:ext cx="1000125" cy="1108075"/>
            <a:chOff x="1443016" y="2071678"/>
            <a:chExt cx="1000132" cy="1107996"/>
          </a:xfrm>
        </p:grpSpPr>
        <p:sp>
          <p:nvSpPr>
            <p:cNvPr id="53271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3272" name="TextBox 10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53254" name="Group 5"/>
          <p:cNvGrpSpPr>
            <a:grpSpLocks/>
          </p:cNvGrpSpPr>
          <p:nvPr/>
        </p:nvGrpSpPr>
        <p:grpSpPr bwMode="auto">
          <a:xfrm>
            <a:off x="6270625" y="909638"/>
            <a:ext cx="1000125" cy="1108075"/>
            <a:chOff x="1943096" y="2071678"/>
            <a:chExt cx="1000132" cy="1107996"/>
          </a:xfrm>
        </p:grpSpPr>
        <p:sp>
          <p:nvSpPr>
            <p:cNvPr id="53269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3270" name="TextBox 13"/>
            <p:cNvSpPr txBox="1">
              <a:spLocks noChangeArrowheads="1"/>
            </p:cNvSpPr>
            <p:nvPr/>
          </p:nvSpPr>
          <p:spPr bwMode="auto">
            <a:xfrm>
              <a:off x="194309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53255" name="Group 5"/>
          <p:cNvGrpSpPr>
            <a:grpSpLocks/>
          </p:cNvGrpSpPr>
          <p:nvPr/>
        </p:nvGrpSpPr>
        <p:grpSpPr bwMode="auto">
          <a:xfrm>
            <a:off x="6313488" y="3709988"/>
            <a:ext cx="1000125" cy="1500187"/>
            <a:chOff x="1985946" y="2071678"/>
            <a:chExt cx="1000132" cy="1500198"/>
          </a:xfrm>
        </p:grpSpPr>
        <p:sp>
          <p:nvSpPr>
            <p:cNvPr id="53267" name="TextBox 15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3268" name="TextBox 16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53256" name="Group 5"/>
          <p:cNvGrpSpPr>
            <a:grpSpLocks/>
          </p:cNvGrpSpPr>
          <p:nvPr/>
        </p:nvGrpSpPr>
        <p:grpSpPr bwMode="auto">
          <a:xfrm>
            <a:off x="1912938" y="3695700"/>
            <a:ext cx="1000125" cy="1479550"/>
            <a:chOff x="1443004" y="2071678"/>
            <a:chExt cx="1000132" cy="1479416"/>
          </a:xfrm>
        </p:grpSpPr>
        <p:sp>
          <p:nvSpPr>
            <p:cNvPr id="53265" name="TextBox 1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3266" name="TextBox 19"/>
            <p:cNvSpPr txBox="1">
              <a:spLocks noChangeArrowheads="1"/>
            </p:cNvSpPr>
            <p:nvPr/>
          </p:nvSpPr>
          <p:spPr bwMode="auto">
            <a:xfrm>
              <a:off x="1443004" y="28432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-73025" y="5207000"/>
            <a:ext cx="94297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الضلعان </a:t>
            </a:r>
            <a:r>
              <a:rPr lang="en-US" sz="5400"/>
              <a:t>[AB]</a:t>
            </a:r>
            <a:r>
              <a:rPr lang="ar-SA" sz="5400"/>
              <a:t> و</a:t>
            </a:r>
            <a:r>
              <a:rPr lang="en-US" sz="5400"/>
              <a:t>[CD] </a:t>
            </a:r>
            <a:r>
              <a:rPr lang="ar-SA" sz="5400"/>
              <a:t> لهما نفس الطول</a:t>
            </a:r>
          </a:p>
        </p:txBody>
      </p:sp>
      <p:sp>
        <p:nvSpPr>
          <p:cNvPr id="53258" name="TextBox 2"/>
          <p:cNvSpPr txBox="1">
            <a:spLocks noChangeArrowheads="1"/>
          </p:cNvSpPr>
          <p:nvPr/>
        </p:nvSpPr>
        <p:spPr bwMode="auto">
          <a:xfrm>
            <a:off x="3000375" y="242888"/>
            <a:ext cx="2000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القطعة</a:t>
            </a: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4DCCC6-8B81-4C3F-AF17-056C97AA7E31}" type="slidenum">
              <a:rPr lang="ar-SA" smtClean="0"/>
              <a:pPr>
                <a:defRPr/>
              </a:pPr>
              <a:t>51</a:t>
            </a:fld>
            <a:endParaRPr lang="ar-SA"/>
          </a:p>
        </p:txBody>
      </p:sp>
      <p:grpSp>
        <p:nvGrpSpPr>
          <p:cNvPr id="53260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3262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2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3264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8750" y="1684338"/>
            <a:ext cx="3857625" cy="27860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41288" y="5192713"/>
            <a:ext cx="885825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كيف هما الضلعان </a:t>
            </a:r>
            <a:r>
              <a:rPr lang="en-US" sz="5400"/>
              <a:t>[AD]</a:t>
            </a:r>
            <a:r>
              <a:rPr lang="ar-SA" sz="5400"/>
              <a:t> و</a:t>
            </a:r>
            <a:r>
              <a:rPr lang="en-US" sz="5400"/>
              <a:t>[BC] </a:t>
            </a:r>
            <a:r>
              <a:rPr lang="ar-SA" sz="5400"/>
              <a:t> ؟</a:t>
            </a:r>
          </a:p>
        </p:txBody>
      </p:sp>
      <p:grpSp>
        <p:nvGrpSpPr>
          <p:cNvPr id="54276" name="Group 5"/>
          <p:cNvGrpSpPr>
            <a:grpSpLocks/>
          </p:cNvGrpSpPr>
          <p:nvPr/>
        </p:nvGrpSpPr>
        <p:grpSpPr bwMode="auto">
          <a:xfrm>
            <a:off x="1912938" y="890588"/>
            <a:ext cx="1000125" cy="1108075"/>
            <a:chOff x="1443016" y="2071678"/>
            <a:chExt cx="1000132" cy="1107996"/>
          </a:xfrm>
        </p:grpSpPr>
        <p:sp>
          <p:nvSpPr>
            <p:cNvPr id="54293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4294" name="TextBox 10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54277" name="Group 5"/>
          <p:cNvGrpSpPr>
            <a:grpSpLocks/>
          </p:cNvGrpSpPr>
          <p:nvPr/>
        </p:nvGrpSpPr>
        <p:grpSpPr bwMode="auto">
          <a:xfrm>
            <a:off x="6270625" y="898525"/>
            <a:ext cx="1000125" cy="1108075"/>
            <a:chOff x="1943096" y="2071678"/>
            <a:chExt cx="1000132" cy="1107996"/>
          </a:xfrm>
        </p:grpSpPr>
        <p:sp>
          <p:nvSpPr>
            <p:cNvPr id="54291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4292" name="TextBox 13"/>
            <p:cNvSpPr txBox="1">
              <a:spLocks noChangeArrowheads="1"/>
            </p:cNvSpPr>
            <p:nvPr/>
          </p:nvSpPr>
          <p:spPr bwMode="auto">
            <a:xfrm>
              <a:off x="194309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54278" name="Group 5"/>
          <p:cNvGrpSpPr>
            <a:grpSpLocks/>
          </p:cNvGrpSpPr>
          <p:nvPr/>
        </p:nvGrpSpPr>
        <p:grpSpPr bwMode="auto">
          <a:xfrm>
            <a:off x="6313488" y="3698875"/>
            <a:ext cx="1000125" cy="1500188"/>
            <a:chOff x="1985946" y="2071678"/>
            <a:chExt cx="1000132" cy="1500198"/>
          </a:xfrm>
        </p:grpSpPr>
        <p:sp>
          <p:nvSpPr>
            <p:cNvPr id="54289" name="TextBox 15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4290" name="TextBox 16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54279" name="Group 5"/>
          <p:cNvGrpSpPr>
            <a:grpSpLocks/>
          </p:cNvGrpSpPr>
          <p:nvPr/>
        </p:nvGrpSpPr>
        <p:grpSpPr bwMode="auto">
          <a:xfrm>
            <a:off x="1912938" y="3684588"/>
            <a:ext cx="1000125" cy="1479550"/>
            <a:chOff x="1443004" y="2071678"/>
            <a:chExt cx="1000132" cy="1479416"/>
          </a:xfrm>
        </p:grpSpPr>
        <p:sp>
          <p:nvSpPr>
            <p:cNvPr id="54287" name="TextBox 1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4288" name="TextBox 19"/>
            <p:cNvSpPr txBox="1">
              <a:spLocks noChangeArrowheads="1"/>
            </p:cNvSpPr>
            <p:nvPr/>
          </p:nvSpPr>
          <p:spPr bwMode="auto">
            <a:xfrm>
              <a:off x="1443004" y="28432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sp>
        <p:nvSpPr>
          <p:cNvPr id="54280" name="TextBox 2"/>
          <p:cNvSpPr txBox="1">
            <a:spLocks noChangeArrowheads="1"/>
          </p:cNvSpPr>
          <p:nvPr/>
        </p:nvSpPr>
        <p:spPr bwMode="auto">
          <a:xfrm>
            <a:off x="3000375" y="242888"/>
            <a:ext cx="2000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القطعة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D64CA-6303-431C-B269-E4B2E5AD2EAC}" type="slidenum">
              <a:rPr lang="ar-SA" smtClean="0"/>
              <a:pPr>
                <a:defRPr/>
              </a:pPr>
              <a:t>52</a:t>
            </a:fld>
            <a:endParaRPr lang="ar-SA"/>
          </a:p>
        </p:txBody>
      </p:sp>
      <p:grpSp>
        <p:nvGrpSpPr>
          <p:cNvPr id="54282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4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4284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7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4286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8750" y="1695450"/>
            <a:ext cx="3857625" cy="27860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5191918" y="3094832"/>
            <a:ext cx="2741613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1335087" y="3079751"/>
            <a:ext cx="2740025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301" name="Group 5"/>
          <p:cNvGrpSpPr>
            <a:grpSpLocks/>
          </p:cNvGrpSpPr>
          <p:nvPr/>
        </p:nvGrpSpPr>
        <p:grpSpPr bwMode="auto">
          <a:xfrm>
            <a:off x="1912938" y="901700"/>
            <a:ext cx="1000125" cy="1108075"/>
            <a:chOff x="1443016" y="2071678"/>
            <a:chExt cx="1000132" cy="1107996"/>
          </a:xfrm>
        </p:grpSpPr>
        <p:sp>
          <p:nvSpPr>
            <p:cNvPr id="55319" name="TextBox 9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5320" name="TextBox 10"/>
            <p:cNvSpPr txBox="1">
              <a:spLocks noChangeArrowheads="1"/>
            </p:cNvSpPr>
            <p:nvPr/>
          </p:nvSpPr>
          <p:spPr bwMode="auto">
            <a:xfrm>
              <a:off x="144301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55302" name="Group 5"/>
          <p:cNvGrpSpPr>
            <a:grpSpLocks/>
          </p:cNvGrpSpPr>
          <p:nvPr/>
        </p:nvGrpSpPr>
        <p:grpSpPr bwMode="auto">
          <a:xfrm>
            <a:off x="6270625" y="909638"/>
            <a:ext cx="1000125" cy="1108075"/>
            <a:chOff x="1943096" y="2071678"/>
            <a:chExt cx="1000132" cy="1107996"/>
          </a:xfrm>
        </p:grpSpPr>
        <p:sp>
          <p:nvSpPr>
            <p:cNvPr id="55317" name="TextBox 12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5318" name="TextBox 13"/>
            <p:cNvSpPr txBox="1">
              <a:spLocks noChangeArrowheads="1"/>
            </p:cNvSpPr>
            <p:nvPr/>
          </p:nvSpPr>
          <p:spPr bwMode="auto">
            <a:xfrm>
              <a:off x="1943096" y="216389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55303" name="Group 5"/>
          <p:cNvGrpSpPr>
            <a:grpSpLocks/>
          </p:cNvGrpSpPr>
          <p:nvPr/>
        </p:nvGrpSpPr>
        <p:grpSpPr bwMode="auto">
          <a:xfrm>
            <a:off x="6313488" y="3709988"/>
            <a:ext cx="1000125" cy="1500187"/>
            <a:chOff x="1985946" y="2071678"/>
            <a:chExt cx="1000132" cy="1500198"/>
          </a:xfrm>
        </p:grpSpPr>
        <p:sp>
          <p:nvSpPr>
            <p:cNvPr id="55315" name="TextBox 15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5316" name="TextBox 16"/>
            <p:cNvSpPr txBox="1">
              <a:spLocks noChangeArrowheads="1"/>
            </p:cNvSpPr>
            <p:nvPr/>
          </p:nvSpPr>
          <p:spPr bwMode="auto">
            <a:xfrm>
              <a:off x="1985946" y="286399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55304" name="Group 5"/>
          <p:cNvGrpSpPr>
            <a:grpSpLocks/>
          </p:cNvGrpSpPr>
          <p:nvPr/>
        </p:nvGrpSpPr>
        <p:grpSpPr bwMode="auto">
          <a:xfrm>
            <a:off x="1912938" y="3695700"/>
            <a:ext cx="1000125" cy="1479550"/>
            <a:chOff x="1443004" y="2071678"/>
            <a:chExt cx="1000132" cy="1479416"/>
          </a:xfrm>
        </p:grpSpPr>
        <p:sp>
          <p:nvSpPr>
            <p:cNvPr id="55313" name="TextBox 18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55314" name="TextBox 19"/>
            <p:cNvSpPr txBox="1">
              <a:spLocks noChangeArrowheads="1"/>
            </p:cNvSpPr>
            <p:nvPr/>
          </p:nvSpPr>
          <p:spPr bwMode="auto">
            <a:xfrm>
              <a:off x="1443004" y="28432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D</a:t>
              </a:r>
              <a:endParaRPr lang="ar-SA" sz="4000"/>
            </a:p>
          </p:txBody>
        </p:sp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-73025" y="5205413"/>
            <a:ext cx="94297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800"/>
              <a:t>الضلعان </a:t>
            </a:r>
            <a:r>
              <a:rPr lang="en-US" sz="4800"/>
              <a:t>[AD]</a:t>
            </a:r>
            <a:r>
              <a:rPr lang="ar-SA" sz="4800"/>
              <a:t> و</a:t>
            </a:r>
            <a:r>
              <a:rPr lang="en-US" sz="4800"/>
              <a:t>[BC] </a:t>
            </a:r>
            <a:r>
              <a:rPr lang="ar-SA" sz="4800"/>
              <a:t> لهما نفس الطول</a:t>
            </a:r>
          </a:p>
        </p:txBody>
      </p:sp>
      <p:sp>
        <p:nvSpPr>
          <p:cNvPr id="55306" name="TextBox 2"/>
          <p:cNvSpPr txBox="1">
            <a:spLocks noChangeArrowheads="1"/>
          </p:cNvSpPr>
          <p:nvPr/>
        </p:nvSpPr>
        <p:spPr bwMode="auto">
          <a:xfrm>
            <a:off x="3000375" y="242888"/>
            <a:ext cx="2000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القطعة</a:t>
            </a:r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C374D1-86E5-4B26-BC07-E20E9637AB87}" type="slidenum">
              <a:rPr lang="ar-SA" smtClean="0"/>
              <a:pPr>
                <a:defRPr/>
              </a:pPr>
              <a:t>53</a:t>
            </a:fld>
            <a:endParaRPr lang="ar-SA"/>
          </a:p>
        </p:txBody>
      </p:sp>
      <p:grpSp>
        <p:nvGrpSpPr>
          <p:cNvPr id="55308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5310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5312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2549525" y="1949450"/>
            <a:ext cx="4429125" cy="142875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6200000" flipH="1">
            <a:off x="6901656" y="1913732"/>
            <a:ext cx="142875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2485231" y="3358357"/>
            <a:ext cx="142875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25" name="TextBox 12"/>
          <p:cNvSpPr txBox="1">
            <a:spLocks noChangeArrowheads="1"/>
          </p:cNvSpPr>
          <p:nvPr/>
        </p:nvSpPr>
        <p:spPr bwMode="auto">
          <a:xfrm>
            <a:off x="1978025" y="263366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A</a:t>
            </a:r>
            <a:endParaRPr lang="ar-SA" sz="4000"/>
          </a:p>
        </p:txBody>
      </p:sp>
      <p:sp>
        <p:nvSpPr>
          <p:cNvPr id="56326" name="TextBox 13"/>
          <p:cNvSpPr txBox="1">
            <a:spLocks noChangeArrowheads="1"/>
          </p:cNvSpPr>
          <p:nvPr/>
        </p:nvSpPr>
        <p:spPr bwMode="auto">
          <a:xfrm>
            <a:off x="6392863" y="123507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B</a:t>
            </a:r>
            <a:endParaRPr lang="ar-SA" sz="400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42938" y="3889375"/>
            <a:ext cx="8072437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القطعة التي طرفاها النقطتان </a:t>
            </a:r>
            <a:r>
              <a:rPr lang="en-US" sz="5400"/>
              <a:t>A</a:t>
            </a:r>
            <a:r>
              <a:rPr lang="ar-SA" sz="5400"/>
              <a:t> و </a:t>
            </a:r>
            <a:r>
              <a:rPr lang="en-US" sz="5400"/>
              <a:t>B</a:t>
            </a:r>
            <a:r>
              <a:rPr lang="ar-SA" sz="5400"/>
              <a:t> تكتب  </a:t>
            </a:r>
            <a:r>
              <a:rPr lang="en-US" sz="5400"/>
              <a:t>[AB]</a:t>
            </a:r>
            <a:r>
              <a:rPr lang="ar-SA" sz="5400"/>
              <a:t> </a:t>
            </a:r>
            <a:r>
              <a:rPr lang="ar-SA" sz="5400">
                <a:solidFill>
                  <a:srgbClr val="7030A0"/>
                </a:solidFill>
              </a:rPr>
              <a:t>أو</a:t>
            </a:r>
            <a:r>
              <a:rPr lang="ar-SA" sz="5400"/>
              <a:t> </a:t>
            </a:r>
            <a:r>
              <a:rPr lang="en-US" sz="5400"/>
              <a:t>[BA]</a:t>
            </a:r>
            <a:r>
              <a:rPr lang="ar-SA" sz="5400"/>
              <a:t> .</a:t>
            </a:r>
          </a:p>
        </p:txBody>
      </p:sp>
      <p:sp>
        <p:nvSpPr>
          <p:cNvPr id="56328" name="TextBox 2"/>
          <p:cNvSpPr txBox="1">
            <a:spLocks noChangeArrowheads="1"/>
          </p:cNvSpPr>
          <p:nvPr/>
        </p:nvSpPr>
        <p:spPr bwMode="auto">
          <a:xfrm>
            <a:off x="3000375" y="242888"/>
            <a:ext cx="2000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القطعة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F46D8-CAD8-4C7A-A5FE-2838A98BC6D8}" type="slidenum">
              <a:rPr lang="ar-SA" smtClean="0"/>
              <a:pPr>
                <a:defRPr/>
              </a:pPr>
              <a:t>54</a:t>
            </a:fld>
            <a:endParaRPr lang="ar-SA"/>
          </a:p>
        </p:txBody>
      </p:sp>
      <p:grpSp>
        <p:nvGrpSpPr>
          <p:cNvPr id="56330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6332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1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6334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14375" y="3629025"/>
            <a:ext cx="80010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5400"/>
              <a:t>طول القطعة </a:t>
            </a:r>
            <a:r>
              <a:rPr lang="en-US" sz="5400"/>
              <a:t>[AB]</a:t>
            </a:r>
            <a:r>
              <a:rPr lang="ar-SA" sz="5400"/>
              <a:t> يسمى المسافة بين النقطتين </a:t>
            </a:r>
            <a:r>
              <a:rPr lang="en-US" sz="5400"/>
              <a:t>A</a:t>
            </a:r>
            <a:r>
              <a:rPr lang="ar-SA" sz="5400"/>
              <a:t> و </a:t>
            </a:r>
            <a:r>
              <a:rPr lang="en-US" sz="5400"/>
              <a:t>B</a:t>
            </a:r>
            <a:r>
              <a:rPr lang="ar-SA" sz="5400"/>
              <a:t> ونرمز له بالرمز : </a:t>
            </a:r>
            <a:r>
              <a:rPr lang="en-US" sz="5400"/>
              <a:t>AB</a:t>
            </a:r>
            <a:r>
              <a:rPr lang="ar-SA" sz="5400"/>
              <a:t> </a:t>
            </a:r>
            <a:r>
              <a:rPr lang="ar-SA" sz="5400">
                <a:solidFill>
                  <a:srgbClr val="7030A0"/>
                </a:solidFill>
              </a:rPr>
              <a:t>أو</a:t>
            </a:r>
            <a:r>
              <a:rPr lang="ar-SA" sz="5400"/>
              <a:t> </a:t>
            </a:r>
            <a:r>
              <a:rPr lang="en-US" sz="5400"/>
              <a:t>BA</a:t>
            </a:r>
            <a:r>
              <a:rPr lang="ar-SA" sz="5400"/>
              <a:t> .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557463" y="1809750"/>
            <a:ext cx="4429125" cy="142875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6908006" y="1774032"/>
            <a:ext cx="142875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2493169" y="3217069"/>
            <a:ext cx="142875" cy="714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50" name="TextBox 14"/>
          <p:cNvSpPr txBox="1">
            <a:spLocks noChangeArrowheads="1"/>
          </p:cNvSpPr>
          <p:nvPr/>
        </p:nvSpPr>
        <p:spPr bwMode="auto">
          <a:xfrm>
            <a:off x="1985963" y="249396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A</a:t>
            </a:r>
            <a:endParaRPr lang="ar-SA" sz="4000"/>
          </a:p>
        </p:txBody>
      </p:sp>
      <p:sp>
        <p:nvSpPr>
          <p:cNvPr id="57351" name="TextBox 16"/>
          <p:cNvSpPr txBox="1">
            <a:spLocks noChangeArrowheads="1"/>
          </p:cNvSpPr>
          <p:nvPr/>
        </p:nvSpPr>
        <p:spPr bwMode="auto">
          <a:xfrm>
            <a:off x="6399213" y="109537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B</a:t>
            </a:r>
            <a:endParaRPr lang="ar-SA" sz="4000"/>
          </a:p>
        </p:txBody>
      </p:sp>
      <p:sp>
        <p:nvSpPr>
          <p:cNvPr id="57352" name="TextBox 2"/>
          <p:cNvSpPr txBox="1">
            <a:spLocks noChangeArrowheads="1"/>
          </p:cNvSpPr>
          <p:nvPr/>
        </p:nvSpPr>
        <p:spPr bwMode="auto">
          <a:xfrm>
            <a:off x="3000375" y="242888"/>
            <a:ext cx="2000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القطعة</a:t>
            </a: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4F40B-6C59-4C10-A858-1E863F3A3D1F}" type="slidenum">
              <a:rPr lang="ar-SA" smtClean="0"/>
              <a:pPr>
                <a:defRPr/>
              </a:pPr>
              <a:t>55</a:t>
            </a:fld>
            <a:endParaRPr lang="ar-SA"/>
          </a:p>
        </p:txBody>
      </p:sp>
      <p:grpSp>
        <p:nvGrpSpPr>
          <p:cNvPr id="57354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7356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7358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-60000" flipV="1">
            <a:off x="2225675" y="1711325"/>
            <a:ext cx="3214688" cy="16430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560000" flipH="1">
            <a:off x="2183606" y="3336132"/>
            <a:ext cx="142875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560000" flipH="1">
            <a:off x="5353844" y="1650207"/>
            <a:ext cx="142875" cy="714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752850" y="2127250"/>
            <a:ext cx="3351213" cy="3214688"/>
            <a:chOff x="3681315" y="1769997"/>
            <a:chExt cx="3351414" cy="3214710"/>
          </a:xfrm>
        </p:grpSpPr>
        <p:cxnSp>
          <p:nvCxnSpPr>
            <p:cNvPr id="13" name="Straight Connector 12"/>
            <p:cNvCxnSpPr/>
            <p:nvPr/>
          </p:nvCxnSpPr>
          <p:spPr>
            <a:xfrm rot="-7740000" flipV="1">
              <a:off x="3754430" y="2555772"/>
              <a:ext cx="3214710" cy="164316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8840000" flipH="1">
              <a:off x="3645598" y="2613758"/>
              <a:ext cx="142876" cy="714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8840000" flipH="1">
              <a:off x="6925569" y="4071093"/>
              <a:ext cx="142876" cy="714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310188" y="3532188"/>
            <a:ext cx="200025" cy="346075"/>
            <a:chOff x="5238000" y="3174250"/>
            <a:chExt cx="200075" cy="347522"/>
          </a:xfrm>
        </p:grpSpPr>
        <p:cxnSp>
          <p:nvCxnSpPr>
            <p:cNvPr id="23" name="Straight Connector 22"/>
            <p:cNvCxnSpPr/>
            <p:nvPr/>
          </p:nvCxnSpPr>
          <p:spPr>
            <a:xfrm rot="6720000">
              <a:off x="5161998" y="3250252"/>
              <a:ext cx="294915" cy="1429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6720000">
              <a:off x="5219162" y="3302858"/>
              <a:ext cx="294916" cy="1429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716338" y="2359025"/>
            <a:ext cx="214312" cy="331788"/>
            <a:chOff x="3644611" y="2001594"/>
            <a:chExt cx="214315" cy="331305"/>
          </a:xfrm>
        </p:grpSpPr>
        <p:cxnSp>
          <p:nvCxnSpPr>
            <p:cNvPr id="27" name="Straight Connector 26"/>
            <p:cNvCxnSpPr/>
            <p:nvPr/>
          </p:nvCxnSpPr>
          <p:spPr>
            <a:xfrm rot="4800000">
              <a:off x="3568627" y="2114038"/>
              <a:ext cx="294845" cy="1428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4800000">
              <a:off x="3640065" y="2077578"/>
              <a:ext cx="294845" cy="1428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376" name="TextBox 30"/>
          <p:cNvSpPr txBox="1">
            <a:spLocks noChangeArrowheads="1"/>
          </p:cNvSpPr>
          <p:nvPr/>
        </p:nvSpPr>
        <p:spPr bwMode="auto">
          <a:xfrm>
            <a:off x="1639888" y="258603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E</a:t>
            </a:r>
            <a:endParaRPr lang="ar-SA" sz="4000"/>
          </a:p>
        </p:txBody>
      </p:sp>
      <p:sp>
        <p:nvSpPr>
          <p:cNvPr id="58377" name="TextBox 31"/>
          <p:cNvSpPr txBox="1">
            <a:spLocks noChangeArrowheads="1"/>
          </p:cNvSpPr>
          <p:nvPr/>
        </p:nvSpPr>
        <p:spPr bwMode="auto">
          <a:xfrm>
            <a:off x="4714875" y="107156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F</a:t>
            </a:r>
            <a:endParaRPr lang="ar-SA" sz="4000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214688" y="307816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M</a:t>
            </a:r>
            <a:endParaRPr lang="ar-SA" sz="4000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500813" y="4451350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N</a:t>
            </a:r>
            <a:endParaRPr lang="ar-SA" sz="4000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71500" y="5076825"/>
            <a:ext cx="8072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5400"/>
              <a:t>[EF]</a:t>
            </a:r>
            <a:r>
              <a:rPr lang="ar-SA" sz="5400"/>
              <a:t> </a:t>
            </a:r>
            <a:r>
              <a:rPr lang="ar-SA" sz="5400">
                <a:solidFill>
                  <a:srgbClr val="7030A0"/>
                </a:solidFill>
              </a:rPr>
              <a:t>و</a:t>
            </a:r>
            <a:r>
              <a:rPr lang="ar-SA" sz="5400"/>
              <a:t> </a:t>
            </a:r>
            <a:r>
              <a:rPr lang="en-US" sz="5400"/>
              <a:t>[MN]</a:t>
            </a:r>
            <a:r>
              <a:rPr lang="ar-SA" sz="5400"/>
              <a:t> قطعتان متقايستان .</a:t>
            </a:r>
          </a:p>
        </p:txBody>
      </p:sp>
      <p:sp>
        <p:nvSpPr>
          <p:cNvPr id="58381" name="TextBox 2"/>
          <p:cNvSpPr txBox="1">
            <a:spLocks noChangeArrowheads="1"/>
          </p:cNvSpPr>
          <p:nvPr/>
        </p:nvSpPr>
        <p:spPr bwMode="auto">
          <a:xfrm>
            <a:off x="3000375" y="242888"/>
            <a:ext cx="2000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القطعة</a:t>
            </a: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565CB-0E04-4CBE-AD35-B70FB306AFE3}" type="slidenum">
              <a:rPr lang="ar-SA" smtClean="0"/>
              <a:pPr>
                <a:defRPr/>
              </a:pPr>
              <a:t>56</a:t>
            </a:fld>
            <a:endParaRPr lang="ar-SA"/>
          </a:p>
        </p:txBody>
      </p:sp>
      <p:grpSp>
        <p:nvGrpSpPr>
          <p:cNvPr id="58383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3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8385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8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8387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Box 2"/>
          <p:cNvSpPr txBox="1">
            <a:spLocks noChangeArrowheads="1"/>
          </p:cNvSpPr>
          <p:nvPr/>
        </p:nvSpPr>
        <p:spPr bwMode="auto">
          <a:xfrm>
            <a:off x="809625" y="2692400"/>
            <a:ext cx="79295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9600" b="1">
                <a:solidFill>
                  <a:srgbClr val="FF0000"/>
                </a:solidFill>
              </a:rPr>
              <a:t>منتصف قطعة</a:t>
            </a:r>
          </a:p>
        </p:txBody>
      </p:sp>
      <p:sp>
        <p:nvSpPr>
          <p:cNvPr id="59395" name="TextBox 2"/>
          <p:cNvSpPr txBox="1">
            <a:spLocks noChangeArrowheads="1"/>
          </p:cNvSpPr>
          <p:nvPr/>
        </p:nvSpPr>
        <p:spPr bwMode="auto">
          <a:xfrm>
            <a:off x="2714625" y="211138"/>
            <a:ext cx="2857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منتصف قطعة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96C0B-E022-4F1E-AF45-AAF31D1C74CC}" type="slidenum">
              <a:rPr lang="ar-SA" smtClean="0"/>
              <a:pPr>
                <a:defRPr/>
              </a:pPr>
              <a:t>57</a:t>
            </a:fld>
            <a:endParaRPr lang="ar-SA"/>
          </a:p>
        </p:txBody>
      </p:sp>
      <p:grpSp>
        <p:nvGrpSpPr>
          <p:cNvPr id="59397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9399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9401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Box 1"/>
          <p:cNvSpPr txBox="1">
            <a:spLocks noChangeArrowheads="1"/>
          </p:cNvSpPr>
          <p:nvPr/>
        </p:nvSpPr>
        <p:spPr bwMode="auto">
          <a:xfrm>
            <a:off x="2686050" y="931863"/>
            <a:ext cx="3643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>
                <a:solidFill>
                  <a:srgbClr val="002060"/>
                </a:solidFill>
              </a:rPr>
              <a:t>تعريف 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87338" y="2478088"/>
            <a:ext cx="8501062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6000"/>
              <a:t>منتصف قطعة هو النقطة التي تنتمي إلى هذه القطعة و متساوية المسافة عن طرفيها.</a:t>
            </a:r>
          </a:p>
        </p:txBody>
      </p:sp>
      <p:sp>
        <p:nvSpPr>
          <p:cNvPr id="60420" name="TextBox 2"/>
          <p:cNvSpPr txBox="1">
            <a:spLocks noChangeArrowheads="1"/>
          </p:cNvSpPr>
          <p:nvPr/>
        </p:nvSpPr>
        <p:spPr bwMode="auto">
          <a:xfrm>
            <a:off x="2714625" y="211138"/>
            <a:ext cx="2857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منتصف قطعة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571625" y="5853113"/>
            <a:ext cx="5662613" cy="142875"/>
            <a:chOff x="1728548" y="2414800"/>
            <a:chExt cx="5662856" cy="143670"/>
          </a:xfrm>
        </p:grpSpPr>
        <p:cxnSp>
          <p:nvCxnSpPr>
            <p:cNvPr id="15" name="Straight Connector 2"/>
            <p:cNvCxnSpPr/>
            <p:nvPr/>
          </p:nvCxnSpPr>
          <p:spPr>
            <a:xfrm>
              <a:off x="1728548" y="2472268"/>
              <a:ext cx="5643805" cy="159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4"/>
            <p:cNvCxnSpPr/>
            <p:nvPr/>
          </p:nvCxnSpPr>
          <p:spPr>
            <a:xfrm rot="5400000">
              <a:off x="7318774" y="248584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5"/>
            <p:cNvCxnSpPr/>
            <p:nvPr/>
          </p:nvCxnSpPr>
          <p:spPr>
            <a:xfrm rot="5400000">
              <a:off x="1673382" y="248584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6"/>
          <p:cNvCxnSpPr/>
          <p:nvPr/>
        </p:nvCxnSpPr>
        <p:spPr>
          <a:xfrm rot="5400000">
            <a:off x="4344194" y="5923757"/>
            <a:ext cx="142875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7"/>
          <p:cNvSpPr txBox="1">
            <a:spLocks noChangeArrowheads="1"/>
          </p:cNvSpPr>
          <p:nvPr/>
        </p:nvSpPr>
        <p:spPr bwMode="auto">
          <a:xfrm>
            <a:off x="1071563" y="5130800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A</a:t>
            </a:r>
            <a:endParaRPr lang="ar-SA" sz="4000"/>
          </a:p>
        </p:txBody>
      </p:sp>
      <p:sp>
        <p:nvSpPr>
          <p:cNvPr id="20" name="TextBox 8"/>
          <p:cNvSpPr txBox="1">
            <a:spLocks noChangeArrowheads="1"/>
          </p:cNvSpPr>
          <p:nvPr/>
        </p:nvSpPr>
        <p:spPr bwMode="auto">
          <a:xfrm>
            <a:off x="6700838" y="508158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B</a:t>
            </a:r>
            <a:endParaRPr lang="ar-SA" sz="4000"/>
          </a:p>
        </p:txBody>
      </p:sp>
      <p:sp>
        <p:nvSpPr>
          <p:cNvPr id="21" name="TextBox 9"/>
          <p:cNvSpPr txBox="1">
            <a:spLocks noChangeArrowheads="1"/>
          </p:cNvSpPr>
          <p:nvPr/>
        </p:nvSpPr>
        <p:spPr bwMode="auto">
          <a:xfrm>
            <a:off x="3886200" y="5087938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M</a:t>
            </a:r>
            <a:endParaRPr lang="ar-SA" sz="4000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940050" y="5762625"/>
            <a:ext cx="214313" cy="295275"/>
            <a:chOff x="3097313" y="2324583"/>
            <a:chExt cx="214313" cy="295276"/>
          </a:xfrm>
        </p:grpSpPr>
        <p:cxnSp>
          <p:nvCxnSpPr>
            <p:cNvPr id="23" name="Straight Connector 10"/>
            <p:cNvCxnSpPr/>
            <p:nvPr/>
          </p:nvCxnSpPr>
          <p:spPr>
            <a:xfrm rot="4860000">
              <a:off x="3092551" y="2400784"/>
              <a:ext cx="295276" cy="142875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1"/>
            <p:cNvCxnSpPr/>
            <p:nvPr/>
          </p:nvCxnSpPr>
          <p:spPr>
            <a:xfrm rot="4860000">
              <a:off x="3021113" y="2400784"/>
              <a:ext cx="295276" cy="142875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738813" y="5776913"/>
            <a:ext cx="214312" cy="295275"/>
            <a:chOff x="5896366" y="2338651"/>
            <a:chExt cx="214313" cy="295275"/>
          </a:xfrm>
        </p:grpSpPr>
        <p:cxnSp>
          <p:nvCxnSpPr>
            <p:cNvPr id="26" name="Straight Connector 12"/>
            <p:cNvCxnSpPr/>
            <p:nvPr/>
          </p:nvCxnSpPr>
          <p:spPr>
            <a:xfrm rot="4860000">
              <a:off x="5820166" y="2414851"/>
              <a:ext cx="295275" cy="142876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13"/>
            <p:cNvCxnSpPr/>
            <p:nvPr/>
          </p:nvCxnSpPr>
          <p:spPr>
            <a:xfrm rot="4860000">
              <a:off x="5891604" y="2414851"/>
              <a:ext cx="295275" cy="142876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CFBB3-2C71-4AEB-89EE-B6BA2BAC47D0}" type="slidenum">
              <a:rPr lang="ar-SA" smtClean="0"/>
              <a:pPr>
                <a:defRPr/>
              </a:pPr>
              <a:t>58</a:t>
            </a:fld>
            <a:endParaRPr lang="ar-SA"/>
          </a:p>
        </p:txBody>
      </p:sp>
      <p:grpSp>
        <p:nvGrpSpPr>
          <p:cNvPr id="60429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9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0431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31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0433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0" grpId="0"/>
      <p:bldP spid="21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17"/>
          <p:cNvGrpSpPr>
            <a:grpSpLocks/>
          </p:cNvGrpSpPr>
          <p:nvPr/>
        </p:nvGrpSpPr>
        <p:grpSpPr bwMode="auto">
          <a:xfrm>
            <a:off x="1728788" y="2414588"/>
            <a:ext cx="5662612" cy="144462"/>
            <a:chOff x="1728548" y="2414800"/>
            <a:chExt cx="5662856" cy="14367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728548" y="2471637"/>
              <a:ext cx="5643805" cy="157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rot="5400000">
              <a:off x="7319565" y="2486631"/>
              <a:ext cx="142092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5400000">
              <a:off x="1674171" y="2485052"/>
              <a:ext cx="142092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/>
          <p:cNvCxnSpPr/>
          <p:nvPr/>
        </p:nvCxnSpPr>
        <p:spPr>
          <a:xfrm rot="5400000">
            <a:off x="4501356" y="2485232"/>
            <a:ext cx="14287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28725" y="1692275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A</a:t>
            </a:r>
            <a:endParaRPr lang="ar-SA" sz="40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58000" y="164306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B</a:t>
            </a:r>
            <a:endParaRPr lang="ar-SA" sz="40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43363" y="1649413"/>
            <a:ext cx="1000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en-US" sz="4000"/>
              <a:t>M</a:t>
            </a:r>
            <a:endParaRPr lang="ar-SA" sz="4000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3097213" y="2324100"/>
            <a:ext cx="214312" cy="295275"/>
            <a:chOff x="3097313" y="2324583"/>
            <a:chExt cx="214313" cy="295276"/>
          </a:xfrm>
        </p:grpSpPr>
        <p:cxnSp>
          <p:nvCxnSpPr>
            <p:cNvPr id="11" name="Straight Connector 10"/>
            <p:cNvCxnSpPr/>
            <p:nvPr/>
          </p:nvCxnSpPr>
          <p:spPr>
            <a:xfrm rot="4860000">
              <a:off x="3092550" y="2400783"/>
              <a:ext cx="295276" cy="142876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4860000">
              <a:off x="3021113" y="2400783"/>
              <a:ext cx="295276" cy="142876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5895975" y="2338388"/>
            <a:ext cx="214313" cy="295275"/>
            <a:chOff x="5896366" y="2338651"/>
            <a:chExt cx="214313" cy="295275"/>
          </a:xfrm>
        </p:grpSpPr>
        <p:cxnSp>
          <p:nvCxnSpPr>
            <p:cNvPr id="13" name="Straight Connector 12"/>
            <p:cNvCxnSpPr/>
            <p:nvPr/>
          </p:nvCxnSpPr>
          <p:spPr>
            <a:xfrm rot="4860000">
              <a:off x="5820166" y="2414851"/>
              <a:ext cx="295275" cy="142875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4860000">
              <a:off x="5891604" y="2414851"/>
              <a:ext cx="295275" cy="142875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4"/>
          <p:cNvGrpSpPr>
            <a:grpSpLocks/>
          </p:cNvGrpSpPr>
          <p:nvPr/>
        </p:nvGrpSpPr>
        <p:grpSpPr bwMode="auto">
          <a:xfrm>
            <a:off x="2211388" y="3643313"/>
            <a:ext cx="6718300" cy="2286000"/>
            <a:chOff x="-6620" y="3643314"/>
            <a:chExt cx="6718466" cy="2286016"/>
          </a:xfrm>
        </p:grpSpPr>
        <p:sp>
          <p:nvSpPr>
            <p:cNvPr id="16" name="Oval Callout 15"/>
            <p:cNvSpPr/>
            <p:nvPr/>
          </p:nvSpPr>
          <p:spPr>
            <a:xfrm rot="10800000">
              <a:off x="-6620" y="3643314"/>
              <a:ext cx="6718466" cy="2286016"/>
            </a:xfrm>
            <a:prstGeom prst="wedgeEllipseCallout">
              <a:avLst>
                <a:gd name="adj1" fmla="val 14224"/>
                <a:gd name="adj2" fmla="val 93269"/>
              </a:avLst>
            </a:prstGeom>
            <a:solidFill>
              <a:srgbClr val="FFFF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 dirty="0"/>
            </a:p>
          </p:txBody>
        </p:sp>
        <p:sp>
          <p:nvSpPr>
            <p:cNvPr id="61458" name="TextBox 16"/>
            <p:cNvSpPr txBox="1">
              <a:spLocks noChangeArrowheads="1"/>
            </p:cNvSpPr>
            <p:nvPr/>
          </p:nvSpPr>
          <p:spPr bwMode="auto">
            <a:xfrm>
              <a:off x="411528" y="4112890"/>
              <a:ext cx="5972656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ar-SA" sz="4000"/>
                <a:t>النقطة </a:t>
              </a:r>
              <a:r>
                <a:rPr lang="en-US" sz="4000"/>
                <a:t>M</a:t>
              </a:r>
              <a:r>
                <a:rPr lang="ar-SA" sz="4000"/>
                <a:t> تنتمي إلى القطعة </a:t>
              </a:r>
              <a:r>
                <a:rPr lang="en-US" sz="4000"/>
                <a:t>[AB]</a:t>
              </a:r>
              <a:r>
                <a:rPr lang="ar-SA" sz="4000"/>
                <a:t> نكتب باختصار [</a:t>
              </a:r>
              <a:r>
                <a:rPr lang="en-US" sz="4000"/>
                <a:t>M</a:t>
              </a:r>
              <a:r>
                <a:rPr lang="en-US" sz="4000">
                  <a:latin typeface="Cambria Math" pitchFamily="18" charset="0"/>
                  <a:ea typeface="Cambria Math" pitchFamily="18" charset="0"/>
                  <a:cs typeface="AngsanaUPC" pitchFamily="18" charset="-34"/>
                </a:rPr>
                <a:t>ϵ[AB</a:t>
              </a:r>
              <a:r>
                <a:rPr lang="ar-SA" sz="4000"/>
                <a:t>.</a:t>
              </a:r>
            </a:p>
          </p:txBody>
        </p:sp>
      </p:grpSp>
      <p:sp>
        <p:nvSpPr>
          <p:cNvPr id="61450" name="TextBox 2"/>
          <p:cNvSpPr txBox="1">
            <a:spLocks noChangeArrowheads="1"/>
          </p:cNvSpPr>
          <p:nvPr/>
        </p:nvSpPr>
        <p:spPr bwMode="auto">
          <a:xfrm>
            <a:off x="2714625" y="211138"/>
            <a:ext cx="2857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منتصف قطعة</a:t>
            </a: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D79396-159C-4F41-A793-F0278F4BBBD6}" type="slidenum">
              <a:rPr lang="ar-SA" smtClean="0"/>
              <a:pPr>
                <a:defRPr/>
              </a:pPr>
              <a:t>59</a:t>
            </a:fld>
            <a:endParaRPr lang="ar-SA"/>
          </a:p>
        </p:txBody>
      </p:sp>
      <p:grpSp>
        <p:nvGrpSpPr>
          <p:cNvPr id="61452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7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1454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9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1456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5"/>
          <p:cNvGrpSpPr>
            <a:grpSpLocks/>
          </p:cNvGrpSpPr>
          <p:nvPr/>
        </p:nvGrpSpPr>
        <p:grpSpPr bwMode="auto">
          <a:xfrm>
            <a:off x="3514725" y="890588"/>
            <a:ext cx="1000125" cy="1108075"/>
            <a:chOff x="1657328" y="2028814"/>
            <a:chExt cx="1000132" cy="1107996"/>
          </a:xfrm>
        </p:grpSpPr>
        <p:sp>
          <p:nvSpPr>
            <p:cNvPr id="7185" name="TextBox 3"/>
            <p:cNvSpPr txBox="1">
              <a:spLocks noChangeArrowheads="1"/>
            </p:cNvSpPr>
            <p:nvPr/>
          </p:nvSpPr>
          <p:spPr bwMode="auto">
            <a:xfrm>
              <a:off x="2043096" y="2028814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7186" name="TextBox 4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6143625" y="3262313"/>
            <a:ext cx="1000125" cy="1108075"/>
            <a:chOff x="1714480" y="2071678"/>
            <a:chExt cx="1000132" cy="1107996"/>
          </a:xfrm>
        </p:grpSpPr>
        <p:sp>
          <p:nvSpPr>
            <p:cNvPr id="7183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7184" name="TextBox 8"/>
            <p:cNvSpPr txBox="1">
              <a:spLocks noChangeArrowheads="1"/>
            </p:cNvSpPr>
            <p:nvPr/>
          </p:nvSpPr>
          <p:spPr bwMode="auto">
            <a:xfrm>
              <a:off x="1714480" y="21717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385888" y="4205288"/>
            <a:ext cx="1000125" cy="1108075"/>
            <a:chOff x="1657328" y="2057390"/>
            <a:chExt cx="1000132" cy="1107996"/>
          </a:xfrm>
        </p:grpSpPr>
        <p:sp>
          <p:nvSpPr>
            <p:cNvPr id="7181" name="TextBox 10"/>
            <p:cNvSpPr txBox="1">
              <a:spLocks noChangeArrowheads="1"/>
            </p:cNvSpPr>
            <p:nvPr/>
          </p:nvSpPr>
          <p:spPr bwMode="auto">
            <a:xfrm>
              <a:off x="2028806" y="2057390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7182" name="TextBox 11"/>
            <p:cNvSpPr txBox="1">
              <a:spLocks noChangeArrowheads="1"/>
            </p:cNvSpPr>
            <p:nvPr/>
          </p:nvSpPr>
          <p:spPr bwMode="auto">
            <a:xfrm>
              <a:off x="1657328" y="210026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71563" y="5229225"/>
            <a:ext cx="7143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200"/>
              <a:t>كم من مستقيم يمر من نقطتين من بين النقط </a:t>
            </a:r>
          </a:p>
          <a:p>
            <a:pPr algn="ctr" rtl="1"/>
            <a:r>
              <a:rPr lang="en-US" sz="3200"/>
              <a:t>A</a:t>
            </a:r>
            <a:r>
              <a:rPr lang="ar-SA" sz="3200"/>
              <a:t> و </a:t>
            </a:r>
            <a:r>
              <a:rPr lang="en-US" sz="3200"/>
              <a:t>B</a:t>
            </a:r>
            <a:r>
              <a:rPr lang="ar-SA" sz="3200"/>
              <a:t> و </a:t>
            </a:r>
            <a:r>
              <a:rPr lang="en-US" sz="3200"/>
              <a:t>C</a:t>
            </a:r>
            <a:r>
              <a:rPr lang="ar-SA" sz="3200"/>
              <a:t> ؟</a:t>
            </a:r>
            <a:endParaRPr lang="en-US" sz="3200"/>
          </a:p>
        </p:txBody>
      </p:sp>
      <p:sp>
        <p:nvSpPr>
          <p:cNvPr id="7174" name="TextBox 1"/>
          <p:cNvSpPr txBox="1">
            <a:spLocks/>
          </p:cNvSpPr>
          <p:nvPr/>
        </p:nvSpPr>
        <p:spPr bwMode="auto">
          <a:xfrm>
            <a:off x="3071813" y="142875"/>
            <a:ext cx="2143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  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FB301B-55E7-46CA-91A7-BADF7EE12945}" type="slidenum">
              <a:rPr lang="ar-SA" smtClean="0"/>
              <a:pPr>
                <a:defRPr/>
              </a:pPr>
              <a:t>6</a:t>
            </a:fld>
            <a:endParaRPr lang="ar-SA"/>
          </a:p>
        </p:txBody>
      </p:sp>
      <p:grpSp>
        <p:nvGrpSpPr>
          <p:cNvPr id="7176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1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7178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7180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5400000" flipH="1" flipV="1">
            <a:off x="621507" y="1921669"/>
            <a:ext cx="4614862" cy="2971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57563" y="1090613"/>
            <a:ext cx="4186237" cy="380047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96" name="Group 5"/>
          <p:cNvGrpSpPr>
            <a:grpSpLocks/>
          </p:cNvGrpSpPr>
          <p:nvPr/>
        </p:nvGrpSpPr>
        <p:grpSpPr bwMode="auto">
          <a:xfrm>
            <a:off x="3514725" y="919163"/>
            <a:ext cx="1000125" cy="1108075"/>
            <a:chOff x="1657328" y="2028814"/>
            <a:chExt cx="1000132" cy="1107996"/>
          </a:xfrm>
        </p:grpSpPr>
        <p:sp>
          <p:nvSpPr>
            <p:cNvPr id="8212" name="TextBox 3"/>
            <p:cNvSpPr txBox="1">
              <a:spLocks noChangeArrowheads="1"/>
            </p:cNvSpPr>
            <p:nvPr/>
          </p:nvSpPr>
          <p:spPr bwMode="auto">
            <a:xfrm>
              <a:off x="2043094" y="2028814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8213" name="TextBox 4"/>
            <p:cNvSpPr txBox="1">
              <a:spLocks noChangeArrowheads="1"/>
            </p:cNvSpPr>
            <p:nvPr/>
          </p:nvSpPr>
          <p:spPr bwMode="auto">
            <a:xfrm>
              <a:off x="1657328" y="2085980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cxnSp>
        <p:nvCxnSpPr>
          <p:cNvPr id="35" name="Straight Connector 34"/>
          <p:cNvCxnSpPr/>
          <p:nvPr/>
        </p:nvCxnSpPr>
        <p:spPr>
          <a:xfrm flipV="1">
            <a:off x="1571625" y="3876675"/>
            <a:ext cx="6072188" cy="121443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6143625" y="3290888"/>
            <a:ext cx="1000125" cy="1108075"/>
            <a:chOff x="1714480" y="2071678"/>
            <a:chExt cx="1000132" cy="1107996"/>
          </a:xfrm>
        </p:grpSpPr>
        <p:sp>
          <p:nvSpPr>
            <p:cNvPr id="8210" name="TextBox 7"/>
            <p:cNvSpPr txBox="1">
              <a:spLocks noChangeArrowheads="1"/>
            </p:cNvSpPr>
            <p:nvPr/>
          </p:nvSpPr>
          <p:spPr bwMode="auto">
            <a:xfrm>
              <a:off x="2071670" y="2071678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8211" name="TextBox 8"/>
            <p:cNvSpPr txBox="1">
              <a:spLocks noChangeArrowheads="1"/>
            </p:cNvSpPr>
            <p:nvPr/>
          </p:nvSpPr>
          <p:spPr bwMode="auto">
            <a:xfrm>
              <a:off x="1714480" y="217170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C</a:t>
              </a:r>
              <a:endParaRPr lang="ar-SA" sz="4000"/>
            </a:p>
          </p:txBody>
        </p:sp>
      </p:grpSp>
      <p:grpSp>
        <p:nvGrpSpPr>
          <p:cNvPr id="8199" name="Group 9"/>
          <p:cNvGrpSpPr>
            <a:grpSpLocks/>
          </p:cNvGrpSpPr>
          <p:nvPr/>
        </p:nvGrpSpPr>
        <p:grpSpPr bwMode="auto">
          <a:xfrm>
            <a:off x="1385888" y="4233863"/>
            <a:ext cx="1000125" cy="1108075"/>
            <a:chOff x="1657328" y="2057390"/>
            <a:chExt cx="1000132" cy="1107996"/>
          </a:xfrm>
        </p:grpSpPr>
        <p:sp>
          <p:nvSpPr>
            <p:cNvPr id="8208" name="TextBox 10"/>
            <p:cNvSpPr txBox="1">
              <a:spLocks noChangeArrowheads="1"/>
            </p:cNvSpPr>
            <p:nvPr/>
          </p:nvSpPr>
          <p:spPr bwMode="auto">
            <a:xfrm>
              <a:off x="2028806" y="2057390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8209" name="TextBox 11"/>
            <p:cNvSpPr txBox="1">
              <a:spLocks noChangeArrowheads="1"/>
            </p:cNvSpPr>
            <p:nvPr/>
          </p:nvSpPr>
          <p:spPr bwMode="auto">
            <a:xfrm>
              <a:off x="1657328" y="2100268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790700" y="5294313"/>
            <a:ext cx="64293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200"/>
              <a:t>عدد المستقيمات التي تمر من نقطتين من بين النقط </a:t>
            </a:r>
            <a:r>
              <a:rPr lang="en-US" sz="3200"/>
              <a:t>A</a:t>
            </a:r>
            <a:r>
              <a:rPr lang="ar-SA" sz="3200"/>
              <a:t> و </a:t>
            </a:r>
            <a:r>
              <a:rPr lang="en-US" sz="3200"/>
              <a:t>B</a:t>
            </a:r>
            <a:r>
              <a:rPr lang="ar-SA" sz="3200"/>
              <a:t> و </a:t>
            </a:r>
            <a:r>
              <a:rPr lang="en-US" sz="3200"/>
              <a:t>C</a:t>
            </a:r>
            <a:r>
              <a:rPr lang="ar-SA" sz="3200"/>
              <a:t> هو </a:t>
            </a:r>
            <a:r>
              <a:rPr lang="en-US" sz="3200"/>
              <a:t>3</a:t>
            </a:r>
            <a:r>
              <a:rPr lang="ar-SA" sz="3200"/>
              <a:t> .  </a:t>
            </a:r>
            <a:endParaRPr lang="en-US" sz="3200"/>
          </a:p>
        </p:txBody>
      </p:sp>
      <p:sp>
        <p:nvSpPr>
          <p:cNvPr id="8201" name="TextBox 1"/>
          <p:cNvSpPr txBox="1">
            <a:spLocks/>
          </p:cNvSpPr>
          <p:nvPr/>
        </p:nvSpPr>
        <p:spPr bwMode="auto">
          <a:xfrm>
            <a:off x="3071813" y="142875"/>
            <a:ext cx="2143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  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789C89-C30B-4EC1-B18D-611B041BE1D1}" type="slidenum">
              <a:rPr lang="ar-SA" smtClean="0"/>
              <a:pPr>
                <a:defRPr/>
              </a:pPr>
              <a:t>7</a:t>
            </a:fld>
            <a:endParaRPr lang="ar-SA"/>
          </a:p>
        </p:txBody>
      </p:sp>
      <p:grpSp>
        <p:nvGrpSpPr>
          <p:cNvPr id="8203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5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205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7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207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2686050" y="871538"/>
            <a:ext cx="3643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7200">
                <a:solidFill>
                  <a:srgbClr val="002060"/>
                </a:solidFill>
              </a:rPr>
              <a:t>خاصية 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929063" y="2286000"/>
            <a:ext cx="48577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/>
              <a:t>من نقطتين مختلفتينِ </a:t>
            </a:r>
            <a:r>
              <a:rPr lang="en-US" sz="4000"/>
              <a:t>A</a:t>
            </a:r>
            <a:r>
              <a:rPr lang="ar-SA" sz="4000"/>
              <a:t> و </a:t>
            </a:r>
            <a:r>
              <a:rPr lang="en-US" sz="4000"/>
              <a:t>B</a:t>
            </a:r>
            <a:r>
              <a:rPr lang="ar-SA" sz="4000"/>
              <a:t> يمر مستقيم وحيد نرمز له بالرمز : </a:t>
            </a:r>
            <a:r>
              <a:rPr lang="en-US" sz="4000"/>
              <a:t>(AB)</a:t>
            </a:r>
            <a:r>
              <a:rPr lang="ar-SA" sz="4000"/>
              <a:t> </a:t>
            </a:r>
            <a:r>
              <a:rPr lang="ar-SA" sz="4000">
                <a:solidFill>
                  <a:srgbClr val="7030A0"/>
                </a:solidFill>
              </a:rPr>
              <a:t>أو</a:t>
            </a:r>
            <a:r>
              <a:rPr lang="ar-SA" sz="4000"/>
              <a:t> </a:t>
            </a:r>
            <a:r>
              <a:rPr lang="en-US" sz="4000"/>
              <a:t>(BA)</a:t>
            </a:r>
            <a:r>
              <a:rPr lang="ar-SA" sz="4000"/>
              <a:t> .</a:t>
            </a:r>
          </a:p>
        </p:txBody>
      </p:sp>
      <p:cxnSp>
        <p:nvCxnSpPr>
          <p:cNvPr id="7" name="Straight Connector 11"/>
          <p:cNvCxnSpPr/>
          <p:nvPr/>
        </p:nvCxnSpPr>
        <p:spPr>
          <a:xfrm rot="1560000">
            <a:off x="506413" y="3268663"/>
            <a:ext cx="5429250" cy="12858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443038" y="2114550"/>
            <a:ext cx="1000125" cy="1497013"/>
            <a:chOff x="1643260" y="2028814"/>
            <a:chExt cx="1000132" cy="1496588"/>
          </a:xfrm>
        </p:grpSpPr>
        <p:sp>
          <p:nvSpPr>
            <p:cNvPr id="9235" name="TextBox 4"/>
            <p:cNvSpPr txBox="1">
              <a:spLocks noChangeArrowheads="1"/>
            </p:cNvSpPr>
            <p:nvPr/>
          </p:nvSpPr>
          <p:spPr bwMode="auto">
            <a:xfrm>
              <a:off x="2043096" y="2028814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9236" name="TextBox 5"/>
            <p:cNvSpPr txBox="1">
              <a:spLocks noChangeArrowheads="1"/>
            </p:cNvSpPr>
            <p:nvPr/>
          </p:nvSpPr>
          <p:spPr bwMode="auto">
            <a:xfrm>
              <a:off x="1643260" y="2817516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A</a:t>
              </a:r>
              <a:endParaRPr lang="ar-SA" sz="4000"/>
            </a:p>
          </p:txBody>
        </p:sp>
      </p:grp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3929063" y="4143375"/>
            <a:ext cx="1000125" cy="1536700"/>
            <a:chOff x="1657328" y="2028814"/>
            <a:chExt cx="1000132" cy="1536624"/>
          </a:xfrm>
        </p:grpSpPr>
        <p:sp>
          <p:nvSpPr>
            <p:cNvPr id="9233" name="TextBox 7"/>
            <p:cNvSpPr txBox="1">
              <a:spLocks noChangeArrowheads="1"/>
            </p:cNvSpPr>
            <p:nvPr/>
          </p:nvSpPr>
          <p:spPr bwMode="auto">
            <a:xfrm>
              <a:off x="2043096" y="2028814"/>
              <a:ext cx="285752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6600">
                  <a:solidFill>
                    <a:srgbClr val="FF0000"/>
                  </a:solidFill>
                  <a:latin typeface="Bodoni MT" pitchFamily="18" charset="0"/>
                </a:rPr>
                <a:t>.</a:t>
              </a:r>
              <a:endParaRPr lang="ar-SA" sz="6600">
                <a:solidFill>
                  <a:srgbClr val="FF0000"/>
                </a:solidFill>
                <a:latin typeface="Bodoni MT" pitchFamily="18" charset="0"/>
              </a:endParaRPr>
            </a:p>
          </p:txBody>
        </p:sp>
        <p:sp>
          <p:nvSpPr>
            <p:cNvPr id="9234" name="TextBox 8"/>
            <p:cNvSpPr txBox="1">
              <a:spLocks noChangeArrowheads="1"/>
            </p:cNvSpPr>
            <p:nvPr/>
          </p:nvSpPr>
          <p:spPr bwMode="auto">
            <a:xfrm>
              <a:off x="1657328" y="2857552"/>
              <a:ext cx="100013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en-US" sz="4000"/>
                <a:t>B</a:t>
              </a:r>
              <a:endParaRPr lang="ar-SA" sz="4000"/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377825" y="4294188"/>
            <a:ext cx="2979738" cy="2006600"/>
            <a:chOff x="1142977" y="2906916"/>
            <a:chExt cx="5013072" cy="1961445"/>
          </a:xfrm>
        </p:grpSpPr>
        <p:sp>
          <p:nvSpPr>
            <p:cNvPr id="9231" name="TextBox 12"/>
            <p:cNvSpPr txBox="1">
              <a:spLocks noChangeArrowheads="1"/>
            </p:cNvSpPr>
            <p:nvPr/>
          </p:nvSpPr>
          <p:spPr bwMode="auto">
            <a:xfrm>
              <a:off x="1589588" y="3388408"/>
              <a:ext cx="4075120" cy="10529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ar-SA" sz="3200"/>
                <a:t>المستقيم </a:t>
              </a:r>
              <a:r>
                <a:rPr lang="en-US" sz="3200"/>
                <a:t>(AB)</a:t>
              </a:r>
              <a:r>
                <a:rPr lang="ar-SA" sz="3200"/>
                <a:t> غير محدود .</a:t>
              </a:r>
            </a:p>
          </p:txBody>
        </p:sp>
        <p:sp>
          <p:nvSpPr>
            <p:cNvPr id="16" name="Oval Callout 13"/>
            <p:cNvSpPr/>
            <p:nvPr/>
          </p:nvSpPr>
          <p:spPr>
            <a:xfrm rot="10800000">
              <a:off x="1142977" y="2906916"/>
              <a:ext cx="5013072" cy="1961445"/>
            </a:xfrm>
            <a:prstGeom prst="wedgeEllipseCallout">
              <a:avLst>
                <a:gd name="adj1" fmla="val 24120"/>
                <a:gd name="adj2" fmla="val 147679"/>
              </a:avLst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/>
            </a:p>
          </p:txBody>
        </p:sp>
      </p:grpSp>
      <p:sp>
        <p:nvSpPr>
          <p:cNvPr id="9224" name="TextBox 1"/>
          <p:cNvSpPr txBox="1">
            <a:spLocks/>
          </p:cNvSpPr>
          <p:nvPr/>
        </p:nvSpPr>
        <p:spPr bwMode="auto">
          <a:xfrm>
            <a:off x="3071813" y="142875"/>
            <a:ext cx="2143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المستقيم  </a:t>
            </a:r>
          </a:p>
        </p:txBody>
      </p:sp>
      <p:sp>
        <p:nvSpPr>
          <p:cNvPr id="21" name="Espace réservé du numéro de diapositive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F20F20-0A72-43A7-BCD5-EB262D85F6AE}" type="slidenum">
              <a:rPr lang="ar-SA" smtClean="0"/>
              <a:pPr>
                <a:defRPr/>
              </a:pPr>
              <a:t>8</a:t>
            </a:fld>
            <a:endParaRPr lang="ar-SA"/>
          </a:p>
        </p:txBody>
      </p:sp>
      <p:grpSp>
        <p:nvGrpSpPr>
          <p:cNvPr id="9226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2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9228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2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9230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65250" y="3233738"/>
            <a:ext cx="6715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8000" b="1">
                <a:solidFill>
                  <a:srgbClr val="FF0000"/>
                </a:solidFill>
              </a:rPr>
              <a:t>النقط المستقيمية </a:t>
            </a: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2500313" y="153988"/>
            <a:ext cx="29289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3600" b="1">
                <a:solidFill>
                  <a:srgbClr val="FF0000"/>
                </a:solidFill>
              </a:rPr>
              <a:t>النقط المستقيمية 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07F541-6C0E-4034-8FBA-270657B6AA72}" type="slidenum">
              <a:rPr lang="ar-SA" smtClean="0"/>
              <a:pPr>
                <a:defRPr/>
              </a:pPr>
              <a:t>9</a:t>
            </a:fld>
            <a:endParaRPr lang="ar-SA"/>
          </a:p>
        </p:txBody>
      </p:sp>
      <p:grpSp>
        <p:nvGrpSpPr>
          <p:cNvPr id="10245" name="Groupe 5"/>
          <p:cNvGrpSpPr>
            <a:grpSpLocks/>
          </p:cNvGrpSpPr>
          <p:nvPr/>
        </p:nvGrpSpPr>
        <p:grpSpPr bwMode="auto">
          <a:xfrm>
            <a:off x="6934200" y="133350"/>
            <a:ext cx="2147888" cy="708025"/>
            <a:chOff x="6934200" y="132961"/>
            <a:chExt cx="2147654" cy="708216"/>
          </a:xfrm>
        </p:grpSpPr>
        <p:sp>
          <p:nvSpPr>
            <p:cNvPr id="12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0247" name="ZoneTexte 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الرياضيات</a:t>
              </a:r>
              <a:endParaRPr lang="fr-FR" sz="1400" b="1"/>
            </a:p>
          </p:txBody>
        </p:sp>
        <p:sp>
          <p:nvSpPr>
            <p:cNvPr id="14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Aft>
                  <a:spcPts val="0"/>
                </a:spcAft>
                <a:defRPr/>
              </a:pPr>
              <a:r>
                <a:rPr lang="ar-SA" sz="1000" b="1" dirty="0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 dirty="0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 dirty="0">
                  <a:latin typeface="+mj-lt"/>
                  <a:ea typeface="+mj-ea"/>
                  <a:cs typeface="+mj-cs"/>
                </a:rPr>
                <a:t> </a:t>
              </a:r>
              <a:endParaRPr lang="fr-FR" sz="1000" b="1" dirty="0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0249" name="ZoneTexte 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/>
                <a:t>الأولى ثانوي إعدادي</a:t>
              </a:r>
              <a:endParaRPr lang="fr-FR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3354</TotalTime>
  <Words>1705</Words>
  <Application>Microsoft Office PowerPoint</Application>
  <PresentationFormat>Affichage à l'écran (4:3)</PresentationFormat>
  <Paragraphs>708</Paragraphs>
  <Slides>59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59</vt:i4>
      </vt:variant>
    </vt:vector>
  </HeadingPairs>
  <TitlesOfParts>
    <vt:vector size="6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  <vt:lpstr>Diapositive 45</vt:lpstr>
      <vt:lpstr>Diapositive 46</vt:lpstr>
      <vt:lpstr>Diapositive 47</vt:lpstr>
      <vt:lpstr>Diapositive 48</vt:lpstr>
      <vt:lpstr>Diapositive 49</vt:lpstr>
      <vt:lpstr>Diapositive 50</vt:lpstr>
      <vt:lpstr>Diapositive 51</vt:lpstr>
      <vt:lpstr>Diapositive 52</vt:lpstr>
      <vt:lpstr>Diapositive 53</vt:lpstr>
      <vt:lpstr>Diapositive 54</vt:lpstr>
      <vt:lpstr>Diapositive 55</vt:lpstr>
      <vt:lpstr>Diapositive 56</vt:lpstr>
      <vt:lpstr>Diapositive 57</vt:lpstr>
      <vt:lpstr>Diapositive 58</vt:lpstr>
      <vt:lpstr>Diapositive 59</vt:lpstr>
    </vt:vector>
  </TitlesOfParts>
  <Company>citi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Abderrahim</dc:creator>
  <cp:lastModifiedBy>EL BAKKALI</cp:lastModifiedBy>
  <cp:revision>365</cp:revision>
  <dcterms:created xsi:type="dcterms:W3CDTF">2007-10-10T14:32:26Z</dcterms:created>
  <dcterms:modified xsi:type="dcterms:W3CDTF">2013-10-18T14:49:11Z</dcterms:modified>
</cp:coreProperties>
</file>